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6" r:id="rId3"/>
    <p:sldId id="260" r:id="rId4"/>
    <p:sldId id="261" r:id="rId5"/>
    <p:sldId id="311" r:id="rId6"/>
    <p:sldId id="314" r:id="rId7"/>
    <p:sldId id="315" r:id="rId8"/>
    <p:sldId id="262" r:id="rId9"/>
    <p:sldId id="263" r:id="rId10"/>
    <p:sldId id="264" r:id="rId11"/>
    <p:sldId id="265" r:id="rId12"/>
    <p:sldId id="266" r:id="rId13"/>
    <p:sldId id="267" r:id="rId14"/>
    <p:sldId id="268" r:id="rId15"/>
    <p:sldId id="271" r:id="rId16"/>
    <p:sldId id="272" r:id="rId17"/>
    <p:sldId id="273" r:id="rId18"/>
    <p:sldId id="287" r:id="rId19"/>
    <p:sldId id="304" r:id="rId20"/>
    <p:sldId id="274" r:id="rId21"/>
    <p:sldId id="275" r:id="rId22"/>
    <p:sldId id="276" r:id="rId23"/>
    <p:sldId id="316" r:id="rId24"/>
    <p:sldId id="277" r:id="rId25"/>
    <p:sldId id="279" r:id="rId26"/>
    <p:sldId id="280" r:id="rId27"/>
    <p:sldId id="281" r:id="rId28"/>
    <p:sldId id="282" r:id="rId29"/>
    <p:sldId id="283" r:id="rId30"/>
    <p:sldId id="312" r:id="rId31"/>
    <p:sldId id="289" r:id="rId32"/>
    <p:sldId id="290" r:id="rId33"/>
    <p:sldId id="292" r:id="rId34"/>
    <p:sldId id="294" r:id="rId35"/>
    <p:sldId id="295" r:id="rId36"/>
    <p:sldId id="301" r:id="rId37"/>
    <p:sldId id="302" r:id="rId38"/>
    <p:sldId id="305" r:id="rId39"/>
    <p:sldId id="313" r:id="rId40"/>
    <p:sldId id="306" r:id="rId41"/>
    <p:sldId id="307" r:id="rId42"/>
    <p:sldId id="308" r:id="rId43"/>
    <p:sldId id="284" r:id="rId44"/>
    <p:sldId id="288" r:id="rId45"/>
    <p:sldId id="285" r:id="rId46"/>
    <p:sldId id="310" r:id="rId47"/>
    <p:sldId id="309" r:id="rId48"/>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62" y="-67"/>
      </p:cViewPr>
      <p:guideLst>
        <p:guide orient="horz" pos="2160"/>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DECFF-DC1D-44E4-9969-4BC82FAB3831}" type="datetimeFigureOut">
              <a:rPr lang="en-US" smtClean="0"/>
              <a:t>3/21/2017</a:t>
            </a:fld>
            <a:endParaRPr lang="en-US"/>
          </a:p>
        </p:txBody>
      </p:sp>
      <p:sp>
        <p:nvSpPr>
          <p:cNvPr id="4" name="Slide Image Placeholder 3"/>
          <p:cNvSpPr>
            <a:spLocks noGrp="1" noRot="1" noChangeAspect="1"/>
          </p:cNvSpPr>
          <p:nvPr>
            <p:ph type="sldImg" idx="2"/>
          </p:nvPr>
        </p:nvSpPr>
        <p:spPr>
          <a:xfrm>
            <a:off x="914400" y="685800"/>
            <a:ext cx="5029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E4AAD-06F8-4D86-ACBC-11B92585FF82}" type="slidenum">
              <a:rPr lang="en-US" smtClean="0"/>
              <a:t>‹#›</a:t>
            </a:fld>
            <a:endParaRPr lang="en-US"/>
          </a:p>
        </p:txBody>
      </p:sp>
    </p:spTree>
    <p:extLst>
      <p:ext uri="{BB962C8B-B14F-4D97-AF65-F5344CB8AC3E}">
        <p14:creationId xmlns:p14="http://schemas.microsoft.com/office/powerpoint/2010/main" val="264684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150">
                <a:solidFill>
                  <a:srgbClr val="333333"/>
                </a:solidFill>
                <a:highlight>
                  <a:srgbClr val="FFFFFF"/>
                </a:highlight>
              </a:rPr>
              <a:t>It's pretty clear that most the world is unaware of you and your work.</a:t>
            </a:r>
          </a:p>
          <a:p>
            <a:pPr lvl="0">
              <a:spcBef>
                <a:spcPts val="0"/>
              </a:spcBef>
              <a:buClr>
                <a:schemeClr val="dk1"/>
              </a:buClr>
              <a:buSzPct val="91666"/>
              <a:buFont typeface="Arial"/>
              <a:buNone/>
            </a:pPr>
            <a:r>
              <a:rPr lang="en" sz="1150">
                <a:solidFill>
                  <a:srgbClr val="333333"/>
                </a:solidFill>
                <a:highlight>
                  <a:srgbClr val="FFFFFF"/>
                </a:highlight>
              </a:rPr>
              <a:t>Once someone becomes aware of it, they'll probably leave it at that. "Oh." Because we're busy. And afraid of the new, because it often causes us to change our minds, which is frightening and difficult.</a:t>
            </a:r>
          </a:p>
          <a:p>
            <a:pPr lvl="0">
              <a:spcBef>
                <a:spcPts val="0"/>
              </a:spcBef>
              <a:buClr>
                <a:schemeClr val="dk1"/>
              </a:buClr>
              <a:buSzPct val="91666"/>
              <a:buFont typeface="Arial"/>
              <a:buNone/>
            </a:pPr>
            <a:r>
              <a:rPr lang="en" sz="1150">
                <a:solidFill>
                  <a:srgbClr val="333333"/>
                </a:solidFill>
                <a:highlight>
                  <a:srgbClr val="FFFFFF"/>
                </a:highlight>
              </a:rPr>
              <a:t>But sometimes, the culture or our work gives us no choice but to engage. We begin by putting this new thing into a category, so we know what to do with it, how to store the concept. Often, that's immediately followed by forming an opinion.</a:t>
            </a:r>
          </a:p>
          <a:p>
            <a:pPr lvl="0">
              <a:spcBef>
                <a:spcPts val="0"/>
              </a:spcBef>
              <a:buClr>
                <a:schemeClr val="dk1"/>
              </a:buClr>
              <a:buSzPct val="91666"/>
              <a:buFont typeface="Arial"/>
              <a:buNone/>
            </a:pPr>
            <a:r>
              <a:rPr lang="en" sz="1150">
                <a:solidFill>
                  <a:srgbClr val="333333"/>
                </a:solidFill>
                <a:highlight>
                  <a:srgbClr val="FFFFFF"/>
                </a:highlight>
              </a:rPr>
              <a:t>It's a huge leap, then, to go from, "Yuck, they make protein bars out of crickets," to, "I am going to try one."</a:t>
            </a:r>
          </a:p>
          <a:p>
            <a:pPr lvl="0">
              <a:spcBef>
                <a:spcPts val="0"/>
              </a:spcBef>
              <a:buClr>
                <a:schemeClr val="dk1"/>
              </a:buClr>
              <a:buSzPct val="91666"/>
              <a:buFont typeface="Arial"/>
              <a:buNone/>
            </a:pPr>
            <a:r>
              <a:rPr lang="en" sz="1150">
                <a:solidFill>
                  <a:srgbClr val="333333"/>
                </a:solidFill>
                <a:highlight>
                  <a:srgbClr val="FFFFFF"/>
                </a:highlight>
              </a:rPr>
              <a:t>After an experience, it's possible for a new opinion to be formed. But we like to be right, so that first opinion often sticks around.</a:t>
            </a:r>
          </a:p>
          <a:p>
            <a:pPr lvl="0">
              <a:spcBef>
                <a:spcPts val="0"/>
              </a:spcBef>
              <a:buClr>
                <a:schemeClr val="dk1"/>
              </a:buClr>
              <a:buSzPct val="91666"/>
              <a:buFont typeface="Arial"/>
              <a:buNone/>
            </a:pPr>
            <a:r>
              <a:rPr lang="en" sz="1150">
                <a:solidFill>
                  <a:srgbClr val="333333"/>
                </a:solidFill>
                <a:highlight>
                  <a:srgbClr val="FFFFFF"/>
                </a:highlight>
              </a:rPr>
              <a:t>And finally, seven steps in, it's possible that the word will spread, that awareness will be shared, that we'll tell someone else. And so the awareness barrier is crossed again, and the idea spreads, and opinions are truly locked in.</a:t>
            </a:r>
          </a:p>
          <a:p>
            <a:pPr lvl="0">
              <a:spcBef>
                <a:spcPts val="0"/>
              </a:spcBef>
              <a:buClr>
                <a:schemeClr val="dk1"/>
              </a:buClr>
              <a:buSzPct val="91666"/>
              <a:buFont typeface="Arial"/>
              <a:buNone/>
            </a:pPr>
            <a:r>
              <a:rPr lang="en" sz="1150">
                <a:solidFill>
                  <a:srgbClr val="333333"/>
                </a:solidFill>
                <a:highlight>
                  <a:srgbClr val="FFFFFF"/>
                </a:highlight>
              </a:rPr>
              <a:t>Some of these stages happen in clumps. Sometimes they take months or years to occur. How much time passed between the day you became aware that hockey was a spectator sport and the first time you went to a game?</a:t>
            </a:r>
          </a:p>
          <a:p>
            <a:pPr lvl="0" rtl="0">
              <a:spcBef>
                <a:spcPts val="0"/>
              </a:spcBef>
              <a:buClr>
                <a:schemeClr val="dk1"/>
              </a:buClr>
              <a:buSzPct val="91666"/>
              <a:buFont typeface="Arial"/>
              <a:buNone/>
            </a:pPr>
            <a:r>
              <a:rPr lang="en" sz="1150">
                <a:solidFill>
                  <a:srgbClr val="333333"/>
                </a:solidFill>
                <a:highlight>
                  <a:srgbClr val="FFFFFF"/>
                </a:highlight>
              </a:rPr>
              <a:t>We benefit when we're aware of how our idea will work its way through all seven stages, and cognizant that the process is different depending on the category, the culture and the people we're engaging with. Do it on purpose.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914400" y="685800"/>
            <a:ext cx="50292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26"/>
            <a:ext cx="85496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5A187-D820-4DE3-90FC-8782CD089299}"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221159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5A187-D820-4DE3-90FC-8782CD089299}"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111470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39"/>
            <a:ext cx="22631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74639"/>
            <a:ext cx="66217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5A187-D820-4DE3-90FC-8782CD089299}"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264335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42870" y="593367"/>
            <a:ext cx="9372660" cy="763600"/>
          </a:xfrm>
          <a:prstGeom prst="rect">
            <a:avLst/>
          </a:prstGeom>
        </p:spPr>
        <p:txBody>
          <a:bodyPr lIns="108247" tIns="108247" rIns="108247" bIns="10824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42870" y="1536633"/>
            <a:ext cx="9372660" cy="4555200"/>
          </a:xfrm>
          <a:prstGeom prst="rect">
            <a:avLst/>
          </a:prstGeom>
        </p:spPr>
        <p:txBody>
          <a:bodyPr lIns="108247" tIns="108247" rIns="108247" bIns="10824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9319703" y="6217621"/>
            <a:ext cx="603570" cy="524800"/>
          </a:xfrm>
          <a:prstGeom prst="rect">
            <a:avLst/>
          </a:prstGeom>
        </p:spPr>
        <p:txBody>
          <a:bodyPr lIns="108247" tIns="108247" rIns="108247" bIns="108247"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7344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5A187-D820-4DE3-90FC-8782CD089299}"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155905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01"/>
            <a:ext cx="85496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5A187-D820-4DE3-90FC-8782CD089299}"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112449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5A187-D820-4DE3-90FC-8782CD089299}"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422746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8"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5A187-D820-4DE3-90FC-8782CD089299}"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208414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5A187-D820-4DE3-90FC-8782CD089299}"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14790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5A187-D820-4DE3-90FC-8782CD089299}"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32837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73050"/>
            <a:ext cx="330914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73051"/>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435101"/>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5A187-D820-4DE3-90FC-8782CD089299}"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362182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5A187-D820-4DE3-90FC-8782CD089299}"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A0B1D-909E-489A-87AC-4E0849C467C6}" type="slidenum">
              <a:rPr lang="en-US" smtClean="0"/>
              <a:t>‹#›</a:t>
            </a:fld>
            <a:endParaRPr lang="en-US"/>
          </a:p>
        </p:txBody>
      </p:sp>
    </p:spTree>
    <p:extLst>
      <p:ext uri="{BB962C8B-B14F-4D97-AF65-F5344CB8AC3E}">
        <p14:creationId xmlns:p14="http://schemas.microsoft.com/office/powerpoint/2010/main" val="424177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638"/>
            <a:ext cx="90525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600201"/>
            <a:ext cx="90525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356351"/>
            <a:ext cx="2346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5A187-D820-4DE3-90FC-8782CD089299}" type="datetimeFigureOut">
              <a:rPr lang="en-US" smtClean="0"/>
              <a:t>3/21/2017</a:t>
            </a:fld>
            <a:endParaRPr lang="en-US"/>
          </a:p>
        </p:txBody>
      </p:sp>
      <p:sp>
        <p:nvSpPr>
          <p:cNvPr id="5" name="Footer Placeholder 4"/>
          <p:cNvSpPr>
            <a:spLocks noGrp="1"/>
          </p:cNvSpPr>
          <p:nvPr>
            <p:ph type="ftr" sz="quarter" idx="3"/>
          </p:nvPr>
        </p:nvSpPr>
        <p:spPr>
          <a:xfrm>
            <a:off x="3436620" y="6356351"/>
            <a:ext cx="3185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6356351"/>
            <a:ext cx="23469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A0B1D-909E-489A-87AC-4E0849C467C6}" type="slidenum">
              <a:rPr lang="en-US" smtClean="0"/>
              <a:t>‹#›</a:t>
            </a:fld>
            <a:endParaRPr lang="en-US"/>
          </a:p>
        </p:txBody>
      </p:sp>
    </p:spTree>
    <p:extLst>
      <p:ext uri="{BB962C8B-B14F-4D97-AF65-F5344CB8AC3E}">
        <p14:creationId xmlns:p14="http://schemas.microsoft.com/office/powerpoint/2010/main" val="163211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ilo.org/global/about-the-ilo/newsroom/news/WCMS_243201/lang--en/index.ht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www.humanthreadcampaign.org" TargetMode="Externa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www.facebook.com/HumanThreadCatholicsforClothingwithaConscie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1"/>
            <a:ext cx="10058400" cy="2762250"/>
          </a:xfrm>
        </p:spPr>
        <p:txBody>
          <a:bodyPr>
            <a:normAutofit/>
          </a:bodyPr>
          <a:lstStyle/>
          <a:p>
            <a:r>
              <a:rPr lang="en-US" sz="5400" b="1" dirty="0" smtClean="0">
                <a:solidFill>
                  <a:srgbClr val="0000CC"/>
                </a:solidFill>
              </a:rPr>
              <a:t>CONSUMERISM vs. COMPASSION:</a:t>
            </a:r>
            <a:br>
              <a:rPr lang="en-US" sz="5400" b="1" dirty="0" smtClean="0">
                <a:solidFill>
                  <a:srgbClr val="0000CC"/>
                </a:solidFill>
              </a:rPr>
            </a:br>
            <a:r>
              <a:rPr lang="en-US" sz="4000" b="1" dirty="0" smtClean="0">
                <a:solidFill>
                  <a:srgbClr val="0000CC"/>
                </a:solidFill>
              </a:rPr>
              <a:t>Challenging the Globalization of Indifference</a:t>
            </a:r>
            <a:endParaRPr lang="en-US" sz="4800" b="1" dirty="0">
              <a:solidFill>
                <a:srgbClr val="0000CC"/>
              </a:solidFill>
            </a:endParaRPr>
          </a:p>
        </p:txBody>
      </p:sp>
      <p:sp>
        <p:nvSpPr>
          <p:cNvPr id="3" name="Subtitle 2"/>
          <p:cNvSpPr>
            <a:spLocks noGrp="1"/>
          </p:cNvSpPr>
          <p:nvPr>
            <p:ph type="subTitle" idx="1"/>
          </p:nvPr>
        </p:nvSpPr>
        <p:spPr>
          <a:xfrm>
            <a:off x="0" y="3886200"/>
            <a:ext cx="10058400" cy="2590800"/>
          </a:xfrm>
        </p:spPr>
        <p:txBody>
          <a:bodyPr>
            <a:normAutofit/>
          </a:bodyPr>
          <a:lstStyle/>
          <a:p>
            <a:r>
              <a:rPr lang="en-US" b="1" dirty="0" smtClean="0">
                <a:solidFill>
                  <a:schemeClr val="tx1"/>
                </a:solidFill>
              </a:rPr>
              <a:t>Michael H. Crosby, OFMCap.</a:t>
            </a:r>
          </a:p>
          <a:p>
            <a:endParaRPr lang="en-US" dirty="0" smtClean="0">
              <a:solidFill>
                <a:schemeClr val="tx1"/>
              </a:solidFill>
            </a:endParaRPr>
          </a:p>
          <a:p>
            <a:r>
              <a:rPr lang="en-US" dirty="0" smtClean="0">
                <a:solidFill>
                  <a:schemeClr val="tx1"/>
                </a:solidFill>
              </a:rPr>
              <a:t>St. Michael’s Church / Independence, Ohio</a:t>
            </a:r>
          </a:p>
          <a:p>
            <a:r>
              <a:rPr lang="en-US" dirty="0" smtClean="0">
                <a:solidFill>
                  <a:schemeClr val="tx1"/>
                </a:solidFill>
              </a:rPr>
              <a:t>March 22, 2017</a:t>
            </a:r>
            <a:endParaRPr lang="en-US" dirty="0">
              <a:solidFill>
                <a:schemeClr val="tx1"/>
              </a:solidFill>
            </a:endParaRPr>
          </a:p>
        </p:txBody>
      </p:sp>
      <p:sp>
        <p:nvSpPr>
          <p:cNvPr id="4" name="TextBox 3"/>
          <p:cNvSpPr txBox="1"/>
          <p:nvPr/>
        </p:nvSpPr>
        <p:spPr>
          <a:xfrm>
            <a:off x="0" y="0"/>
            <a:ext cx="10058400" cy="1200329"/>
          </a:xfrm>
          <a:prstGeom prst="rect">
            <a:avLst/>
          </a:prstGeom>
          <a:noFill/>
        </p:spPr>
        <p:txBody>
          <a:bodyPr wrap="square" rtlCol="0">
            <a:spAutoFit/>
          </a:bodyPr>
          <a:lstStyle/>
          <a:p>
            <a:pPr algn="ctr"/>
            <a:r>
              <a:rPr lang="en-US" sz="7200" dirty="0" smtClean="0">
                <a:solidFill>
                  <a:srgbClr val="FF0000"/>
                </a:solidFill>
              </a:rPr>
              <a:t>A</a:t>
            </a:r>
            <a:r>
              <a:rPr lang="en-US" sz="6000" dirty="0" smtClean="0"/>
              <a:t>DULT </a:t>
            </a:r>
            <a:r>
              <a:rPr lang="en-US" sz="7200" dirty="0" smtClean="0">
                <a:solidFill>
                  <a:srgbClr val="FF0000"/>
                </a:solidFill>
              </a:rPr>
              <a:t>C</a:t>
            </a:r>
            <a:r>
              <a:rPr lang="en-US" sz="6000" dirty="0" smtClean="0"/>
              <a:t>ATHOLIC </a:t>
            </a:r>
            <a:r>
              <a:rPr lang="en-US" sz="7200" dirty="0" smtClean="0">
                <a:solidFill>
                  <a:srgbClr val="FF0000"/>
                </a:solidFill>
              </a:rPr>
              <a:t>E</a:t>
            </a:r>
            <a:r>
              <a:rPr lang="en-US" sz="6000" dirty="0" smtClean="0"/>
              <a:t>DUCATION</a:t>
            </a:r>
            <a:endParaRPr lang="en-US" sz="6000" dirty="0"/>
          </a:p>
        </p:txBody>
      </p:sp>
    </p:spTree>
    <p:extLst>
      <p:ext uri="{BB962C8B-B14F-4D97-AF65-F5344CB8AC3E}">
        <p14:creationId xmlns:p14="http://schemas.microsoft.com/office/powerpoint/2010/main" val="5671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US" sz="2400">
              <a:latin typeface="Times New Roman" pitchFamily="18" charset="0"/>
              <a:ea typeface="ＭＳ Ｐゴシック" pitchFamily="-106" charset="-128"/>
            </a:endParaRPr>
          </a:p>
        </p:txBody>
      </p:sp>
      <p:grpSp>
        <p:nvGrpSpPr>
          <p:cNvPr id="2" name="Group 5"/>
          <p:cNvGrpSpPr>
            <a:grpSpLocks/>
          </p:cNvGrpSpPr>
          <p:nvPr/>
        </p:nvGrpSpPr>
        <p:grpSpPr bwMode="auto">
          <a:xfrm>
            <a:off x="2179320" y="3124202"/>
            <a:ext cx="1100138" cy="652463"/>
            <a:chOff x="1135" y="1954"/>
            <a:chExt cx="630" cy="411"/>
          </a:xfrm>
        </p:grpSpPr>
        <p:sp>
          <p:nvSpPr>
            <p:cNvPr id="2054" name="AutoShape 6"/>
            <p:cNvSpPr>
              <a:spLocks noChangeArrowheads="1"/>
            </p:cNvSpPr>
            <p:nvPr/>
          </p:nvSpPr>
          <p:spPr bwMode="auto">
            <a:xfrm>
              <a:off x="1135" y="1954"/>
              <a:ext cx="503" cy="411"/>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a:effectLst/>
          </p:spPr>
          <p:txBody>
            <a:bodyPr wrap="none" anchor="ctr"/>
            <a:lstStyle/>
            <a:p>
              <a:endParaRPr lang="en-US" sz="1200" b="1">
                <a:ea typeface="ＭＳ Ｐゴシック" pitchFamily="-106" charset="-128"/>
              </a:endParaRPr>
            </a:p>
          </p:txBody>
        </p:sp>
        <p:sp>
          <p:nvSpPr>
            <p:cNvPr id="14341"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600" b="1" dirty="0">
                  <a:solidFill>
                    <a:schemeClr val="bg1"/>
                  </a:solidFill>
                  <a:ea typeface="ＭＳ Ｐゴシック" pitchFamily="-106" charset="-128"/>
                  <a:cs typeface="Arial" charset="0"/>
                </a:rPr>
                <a:t>“I AM”</a:t>
              </a:r>
            </a:p>
          </p:txBody>
        </p:sp>
      </p:grpSp>
      <p:sp>
        <p:nvSpPr>
          <p:cNvPr id="2077" name="Text Box 29"/>
          <p:cNvSpPr txBox="1">
            <a:spLocks noChangeArrowheads="1"/>
          </p:cNvSpPr>
          <p:nvPr/>
        </p:nvSpPr>
        <p:spPr bwMode="auto">
          <a:xfrm>
            <a:off x="3185160" y="3048000"/>
            <a:ext cx="9220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Thinking</a:t>
            </a:r>
          </a:p>
        </p:txBody>
      </p:sp>
      <p:sp>
        <p:nvSpPr>
          <p:cNvPr id="207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1"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Text Box 35"/>
          <p:cNvSpPr txBox="1">
            <a:spLocks noChangeArrowheads="1"/>
          </p:cNvSpPr>
          <p:nvPr/>
        </p:nvSpPr>
        <p:spPr bwMode="auto">
          <a:xfrm>
            <a:off x="3213100" y="3290891"/>
            <a:ext cx="88011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Feeling</a:t>
            </a:r>
          </a:p>
        </p:txBody>
      </p:sp>
      <p:sp>
        <p:nvSpPr>
          <p:cNvPr id="2084" name="Text Box 36"/>
          <p:cNvSpPr txBox="1">
            <a:spLocks noChangeArrowheads="1"/>
          </p:cNvSpPr>
          <p:nvPr/>
        </p:nvSpPr>
        <p:spPr bwMode="auto">
          <a:xfrm>
            <a:off x="3192145" y="3549650"/>
            <a:ext cx="91503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Acting</a:t>
            </a:r>
          </a:p>
        </p:txBody>
      </p:sp>
      <p:sp>
        <p:nvSpPr>
          <p:cNvPr id="2101"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2400" b="1">
                <a:ea typeface="ＭＳ Ｐゴシック" pitchFamily="-106" charset="-128"/>
              </a:rPr>
              <a:t>POWER </a:t>
            </a:r>
            <a:r>
              <a:rPr lang="en-US" sz="2000">
                <a:ea typeface="ＭＳ Ｐゴシック" pitchFamily="-106" charset="-128"/>
              </a:rPr>
              <a:t> =</a:t>
            </a:r>
          </a:p>
        </p:txBody>
      </p:sp>
      <p:sp>
        <p:nvSpPr>
          <p:cNvPr id="2102" name="Text Box 54"/>
          <p:cNvSpPr txBox="1">
            <a:spLocks noChangeArrowheads="1"/>
          </p:cNvSpPr>
          <p:nvPr/>
        </p:nvSpPr>
        <p:spPr bwMode="auto">
          <a:xfrm>
            <a:off x="586740" y="3733802"/>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i="1">
                <a:ea typeface="ＭＳ Ｐゴシック" pitchFamily="-106" charset="-128"/>
              </a:rPr>
              <a:t>Power is about Relationships</a:t>
            </a:r>
          </a:p>
        </p:txBody>
      </p:sp>
      <p:sp>
        <p:nvSpPr>
          <p:cNvPr id="2103" name="Text Box 55"/>
          <p:cNvSpPr txBox="1">
            <a:spLocks noChangeArrowheads="1"/>
          </p:cNvSpPr>
          <p:nvPr/>
        </p:nvSpPr>
        <p:spPr bwMode="auto">
          <a:xfrm>
            <a:off x="586740" y="2819403"/>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i="1">
                <a:ea typeface="ＭＳ Ｐゴシック" pitchFamily="-106" charset="-128"/>
              </a:rPr>
              <a:t>Power is “the ability to influence”</a:t>
            </a:r>
          </a:p>
        </p:txBody>
      </p:sp>
      <p:sp>
        <p:nvSpPr>
          <p:cNvPr id="2105"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6"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a:ea typeface="ＭＳ Ｐゴシック" pitchFamily="-106" charset="-128"/>
              </a:rPr>
              <a:t>-</a:t>
            </a:r>
            <a:r>
              <a:rPr lang="en-US" sz="1400" b="1">
                <a:ea typeface="ＭＳ Ｐゴシック" pitchFamily="-106" charset="-128"/>
              </a:rPr>
              <a:t> </a:t>
            </a:r>
            <a:r>
              <a:rPr lang="en-US" sz="1300" b="1">
                <a:ea typeface="ＭＳ Ｐゴシック" pitchFamily="-106" charset="-128"/>
              </a:rPr>
              <a:t>FORCE / ENERGY</a:t>
            </a:r>
          </a:p>
        </p:txBody>
      </p:sp>
      <p:sp>
        <p:nvSpPr>
          <p:cNvPr id="2108"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a:ea typeface="ＭＳ Ｐゴシック" pitchFamily="-106" charset="-128"/>
              </a:rPr>
              <a:t>+</a:t>
            </a:r>
            <a:r>
              <a:rPr lang="en-US" sz="1200">
                <a:latin typeface="Times New Roman" pitchFamily="18" charset="0"/>
                <a:ea typeface="ＭＳ Ｐゴシック" pitchFamily="-106" charset="-128"/>
              </a:rPr>
              <a:t> </a:t>
            </a:r>
            <a:r>
              <a:rPr lang="en-US" sz="1300" b="1">
                <a:ea typeface="ＭＳ Ｐゴシック" pitchFamily="-106" charset="-128"/>
              </a:rPr>
              <a:t>FORCE / ENERGY</a:t>
            </a:r>
            <a:endParaRPr lang="en-US" sz="1300">
              <a:latin typeface="Times New Roman" pitchFamily="18" charset="0"/>
              <a:ea typeface="ＭＳ Ｐゴシック" pitchFamily="-106" charset="-128"/>
            </a:endParaRPr>
          </a:p>
        </p:txBody>
      </p:sp>
      <p:sp>
        <p:nvSpPr>
          <p:cNvPr id="2109"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5"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6"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300" b="1">
                <a:solidFill>
                  <a:srgbClr val="000066"/>
                </a:solidFill>
                <a:ea typeface="ＭＳ Ｐゴシック" pitchFamily="-106" charset="-128"/>
              </a:rPr>
              <a:t>Affirmation</a:t>
            </a:r>
          </a:p>
        </p:txBody>
      </p:sp>
      <p:sp>
        <p:nvSpPr>
          <p:cNvPr id="2127"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300" b="1">
                <a:solidFill>
                  <a:srgbClr val="000066"/>
                </a:solidFill>
                <a:ea typeface="ＭＳ Ｐゴシック" pitchFamily="-106" charset="-128"/>
              </a:rPr>
              <a:t>Correction</a:t>
            </a:r>
          </a:p>
        </p:txBody>
      </p:sp>
      <p:sp>
        <p:nvSpPr>
          <p:cNvPr id="2128"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Respect</a:t>
            </a:r>
            <a:r>
              <a:rPr lang="en-US" sz="1300" b="1">
                <a:solidFill>
                  <a:srgbClr val="FF7C80"/>
                </a:solidFill>
                <a:ea typeface="ＭＳ Ｐゴシック" pitchFamily="-106" charset="-128"/>
              </a:rPr>
              <a:t> </a:t>
            </a:r>
          </a:p>
        </p:txBody>
      </p:sp>
      <p:sp>
        <p:nvSpPr>
          <p:cNvPr id="2129"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Challenge</a:t>
            </a:r>
          </a:p>
        </p:txBody>
      </p:sp>
      <p:sp>
        <p:nvSpPr>
          <p:cNvPr id="2130" name="Line 82"/>
          <p:cNvSpPr>
            <a:spLocks noChangeShapeType="1"/>
          </p:cNvSpPr>
          <p:nvPr/>
        </p:nvSpPr>
        <p:spPr bwMode="auto">
          <a:xfrm flipH="1" flipV="1">
            <a:off x="419100" y="939800"/>
            <a:ext cx="0" cy="387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1"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300" b="1">
                <a:ea typeface="ＭＳ Ｐゴシック" pitchFamily="-106" charset="-128"/>
              </a:rPr>
              <a:t>CARE</a:t>
            </a:r>
          </a:p>
        </p:txBody>
      </p:sp>
      <p:sp>
        <p:nvSpPr>
          <p:cNvPr id="2132" name="Text Box 84"/>
          <p:cNvSpPr txBox="1">
            <a:spLocks noChangeArrowheads="1"/>
          </p:cNvSpPr>
          <p:nvPr/>
        </p:nvSpPr>
        <p:spPr bwMode="auto">
          <a:xfrm>
            <a:off x="8289451" y="2176466"/>
            <a:ext cx="1517491"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spcBef>
                <a:spcPct val="50000"/>
              </a:spcBef>
            </a:pPr>
            <a:r>
              <a:rPr lang="en-US" b="1">
                <a:solidFill>
                  <a:srgbClr val="000066"/>
                </a:solidFill>
                <a:ea typeface="ＭＳ Ｐゴシック" pitchFamily="-106" charset="-128"/>
              </a:rPr>
              <a:t>POSITIVE WAYS OF RELATING</a:t>
            </a:r>
          </a:p>
        </p:txBody>
      </p:sp>
      <p:sp>
        <p:nvSpPr>
          <p:cNvPr id="2133" name="Text Box 85"/>
          <p:cNvSpPr txBox="1">
            <a:spLocks noChangeArrowheads="1"/>
          </p:cNvSpPr>
          <p:nvPr/>
        </p:nvSpPr>
        <p:spPr bwMode="auto">
          <a:xfrm>
            <a:off x="8046720" y="3429000"/>
            <a:ext cx="17602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spcBef>
                <a:spcPct val="50000"/>
              </a:spcBef>
            </a:pPr>
            <a:r>
              <a:rPr lang="en-US" b="1">
                <a:solidFill>
                  <a:srgbClr val="000066"/>
                </a:solidFill>
                <a:ea typeface="ＭＳ Ｐゴシック" pitchFamily="-106" charset="-128"/>
              </a:rPr>
              <a:t>NEGATIVE WAYS OF RELATING</a:t>
            </a:r>
          </a:p>
        </p:txBody>
      </p:sp>
      <p:sp>
        <p:nvSpPr>
          <p:cNvPr id="2134"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5"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300" b="1">
                <a:solidFill>
                  <a:srgbClr val="000066"/>
                </a:solidFill>
                <a:ea typeface="ＭＳ Ｐゴシック" pitchFamily="-106" charset="-128"/>
              </a:rPr>
              <a:t>Coercion</a:t>
            </a:r>
          </a:p>
        </p:txBody>
      </p:sp>
      <p:sp>
        <p:nvSpPr>
          <p:cNvPr id="2136"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300" b="1">
                <a:solidFill>
                  <a:srgbClr val="000066"/>
                </a:solidFill>
                <a:ea typeface="ＭＳ Ｐゴシック" pitchFamily="-106" charset="-128"/>
              </a:rPr>
              <a:t>Exploitation</a:t>
            </a:r>
          </a:p>
        </p:txBody>
      </p:sp>
      <p:sp>
        <p:nvSpPr>
          <p:cNvPr id="2137"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300" b="1">
                <a:solidFill>
                  <a:srgbClr val="000066"/>
                </a:solidFill>
                <a:ea typeface="ＭＳ Ｐゴシック" pitchFamily="-106" charset="-128"/>
              </a:rPr>
              <a:t>Manipulation</a:t>
            </a:r>
          </a:p>
        </p:txBody>
      </p:sp>
      <p:sp>
        <p:nvSpPr>
          <p:cNvPr id="2138"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300" b="1">
                <a:solidFill>
                  <a:srgbClr val="000066"/>
                </a:solidFill>
                <a:ea typeface="ＭＳ Ｐゴシック" pitchFamily="-106" charset="-128"/>
              </a:rPr>
              <a:t>Domination</a:t>
            </a:r>
          </a:p>
        </p:txBody>
      </p:sp>
      <p:sp>
        <p:nvSpPr>
          <p:cNvPr id="2139"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0"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300" b="1">
                <a:ea typeface="ＭＳ Ｐゴシック" pitchFamily="-106" charset="-128"/>
              </a:rPr>
              <a:t>CONTROL</a:t>
            </a:r>
          </a:p>
        </p:txBody>
      </p:sp>
    </p:spTree>
    <p:extLst>
      <p:ext uri="{BB962C8B-B14F-4D97-AF65-F5344CB8AC3E}">
        <p14:creationId xmlns:p14="http://schemas.microsoft.com/office/powerpoint/2010/main" val="21401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1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1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1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1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1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5" grpId="0" animBg="1"/>
      <p:bldP spid="2106" grpId="0" autoUpdateAnimBg="0"/>
      <p:bldP spid="2108" grpId="0" autoUpdateAnimBg="0"/>
      <p:bldP spid="2109" grpId="0" animBg="1"/>
      <p:bldP spid="2125" grpId="0" animBg="1"/>
      <p:bldP spid="2126" grpId="0" autoUpdateAnimBg="0"/>
      <p:bldP spid="2127" grpId="0" autoUpdateAnimBg="0"/>
      <p:bldP spid="2128" grpId="0" autoUpdateAnimBg="0"/>
      <p:bldP spid="2129" grpId="0" autoUpdateAnimBg="0"/>
      <p:bldP spid="2130" grpId="0" animBg="1"/>
      <p:bldP spid="2131" grpId="0" autoUpdateAnimBg="0"/>
      <p:bldP spid="2132" grpId="0" autoUpdateAnimBg="0"/>
      <p:bldP spid="2133" grpId="0" autoUpdateAnimBg="0"/>
      <p:bldP spid="2134" grpId="0" animBg="1"/>
      <p:bldP spid="2135" grpId="0" autoUpdateAnimBg="0"/>
      <p:bldP spid="2136" grpId="0" autoUpdateAnimBg="0"/>
      <p:bldP spid="2137" grpId="0" autoUpdateAnimBg="0"/>
      <p:bldP spid="2138" grpId="0" autoUpdateAnimBg="0"/>
      <p:bldP spid="2139" grpId="0" animBg="1"/>
      <p:bldP spid="214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p:spPr>
        <p:txBody>
          <a:bodyPr>
            <a:noAutofit/>
          </a:bodyPr>
          <a:lstStyle/>
          <a:p>
            <a:r>
              <a:rPr lang="en-US" sz="6600" b="1" dirty="0" smtClean="0">
                <a:solidFill>
                  <a:srgbClr val="0000CC"/>
                </a:solidFill>
              </a:rPr>
              <a:t>POWER AS COERCION</a:t>
            </a:r>
            <a:endParaRPr lang="en-US" sz="6600" b="1" dirty="0">
              <a:solidFill>
                <a:srgbClr val="0000CC"/>
              </a:solidFill>
            </a:endParaRPr>
          </a:p>
        </p:txBody>
      </p:sp>
      <p:sp>
        <p:nvSpPr>
          <p:cNvPr id="3" name="Content Placeholder 2"/>
          <p:cNvSpPr>
            <a:spLocks noGrp="1"/>
          </p:cNvSpPr>
          <p:nvPr>
            <p:ph idx="1"/>
          </p:nvPr>
        </p:nvSpPr>
        <p:spPr>
          <a:xfrm>
            <a:off x="0" y="1143000"/>
            <a:ext cx="9890760" cy="5715000"/>
          </a:xfrm>
        </p:spPr>
        <p:txBody>
          <a:bodyPr>
            <a:normAutofit/>
          </a:bodyPr>
          <a:lstStyle/>
          <a:p>
            <a:r>
              <a:rPr lang="en-US" dirty="0" smtClean="0"/>
              <a:t>The dynamics of a group (pressure) or more powerful entity effectively deny the freedom to disagree or dissent to another. </a:t>
            </a:r>
          </a:p>
          <a:p>
            <a:r>
              <a:rPr lang="en-US" dirty="0" smtClean="0"/>
              <a:t>Adolescence and the “need to belong.”</a:t>
            </a:r>
          </a:p>
          <a:p>
            <a:r>
              <a:rPr lang="en-US" dirty="0" smtClean="0"/>
              <a:t>Effectively such dynamics “dis” a person (= disrespect or disregard what the persons thinks, feels, etc.</a:t>
            </a:r>
          </a:p>
          <a:p>
            <a:r>
              <a:rPr lang="en-US" dirty="0" smtClean="0"/>
              <a:t>When the group’s coercive power dominates the ultimate moral authority of a person’s informed conscience is jeopardized. </a:t>
            </a:r>
            <a:endParaRPr lang="en-US" dirty="0"/>
          </a:p>
        </p:txBody>
      </p:sp>
    </p:spTree>
    <p:extLst>
      <p:ext uri="{BB962C8B-B14F-4D97-AF65-F5344CB8AC3E}">
        <p14:creationId xmlns:p14="http://schemas.microsoft.com/office/powerpoint/2010/main" val="27340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914400"/>
          </a:xfrm>
        </p:spPr>
        <p:txBody>
          <a:bodyPr>
            <a:normAutofit/>
          </a:bodyPr>
          <a:lstStyle/>
          <a:p>
            <a:r>
              <a:rPr lang="en-US" sz="5400" b="1" dirty="0" smtClean="0">
                <a:solidFill>
                  <a:srgbClr val="0000CC"/>
                </a:solidFill>
              </a:rPr>
              <a:t>POWER AS EXPLOITATION</a:t>
            </a:r>
            <a:endParaRPr lang="en-US" sz="5400" b="1" dirty="0">
              <a:solidFill>
                <a:srgbClr val="0000CC"/>
              </a:solidFill>
            </a:endParaRPr>
          </a:p>
        </p:txBody>
      </p:sp>
      <p:sp>
        <p:nvSpPr>
          <p:cNvPr id="3" name="Content Placeholder 2"/>
          <p:cNvSpPr>
            <a:spLocks noGrp="1"/>
          </p:cNvSpPr>
          <p:nvPr>
            <p:ph idx="1"/>
          </p:nvPr>
        </p:nvSpPr>
        <p:spPr>
          <a:xfrm>
            <a:off x="0" y="914400"/>
            <a:ext cx="9890760" cy="6019800"/>
          </a:xfrm>
        </p:spPr>
        <p:txBody>
          <a:bodyPr>
            <a:normAutofit/>
          </a:bodyPr>
          <a:lstStyle/>
          <a:p>
            <a:r>
              <a:rPr lang="en-US" dirty="0" smtClean="0"/>
              <a:t>The act of using something or someone for any purpose.</a:t>
            </a:r>
          </a:p>
          <a:p>
            <a:r>
              <a:rPr lang="en-US" dirty="0" smtClean="0"/>
              <a:t>Forcing someone to act against his/her conscience</a:t>
            </a:r>
          </a:p>
          <a:p>
            <a:r>
              <a:rPr lang="en-US" dirty="0" smtClean="0"/>
              <a:t>The act of using something or someone in an unjust or cruel manner for the benefit of some at the expense of others; the benefit of a few at the expense of the many. </a:t>
            </a:r>
          </a:p>
          <a:p>
            <a:r>
              <a:rPr lang="en-US" dirty="0" smtClean="0"/>
              <a:t>The objectification of human beings; using people (persons) as a resource (things); human </a:t>
            </a:r>
            <a:r>
              <a:rPr lang="en-US" dirty="0" err="1" smtClean="0"/>
              <a:t>exploita-tion</a:t>
            </a:r>
            <a:r>
              <a:rPr lang="en-US" dirty="0" smtClean="0"/>
              <a:t>.</a:t>
            </a:r>
          </a:p>
          <a:p>
            <a:r>
              <a:rPr lang="en-US" dirty="0" smtClean="0"/>
              <a:t>Arbitrary and/or abusive use of power in various kinds of relationships.</a:t>
            </a:r>
            <a:endParaRPr lang="en-US" dirty="0"/>
          </a:p>
        </p:txBody>
      </p:sp>
    </p:spTree>
    <p:extLst>
      <p:ext uri="{BB962C8B-B14F-4D97-AF65-F5344CB8AC3E}">
        <p14:creationId xmlns:p14="http://schemas.microsoft.com/office/powerpoint/2010/main" val="220236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447800"/>
          </a:xfrm>
        </p:spPr>
        <p:txBody>
          <a:bodyPr>
            <a:normAutofit fontScale="90000"/>
          </a:bodyPr>
          <a:lstStyle/>
          <a:p>
            <a:r>
              <a:rPr lang="en-US" sz="6000" b="1" dirty="0" smtClean="0">
                <a:solidFill>
                  <a:srgbClr val="0000CC"/>
                </a:solidFill>
              </a:rPr>
              <a:t>POWER AS MANIPULATION</a:t>
            </a:r>
            <a:r>
              <a:rPr lang="en-US" dirty="0" smtClean="0"/>
              <a:t/>
            </a:r>
            <a:br>
              <a:rPr lang="en-US" dirty="0" smtClean="0"/>
            </a:br>
            <a:r>
              <a:rPr lang="en-US" b="1" dirty="0" smtClean="0">
                <a:solidFill>
                  <a:srgbClr val="0000CC"/>
                </a:solidFill>
              </a:rPr>
              <a:t>Ways We Try to Get Our Needs/Wants Met</a:t>
            </a:r>
            <a:endParaRPr lang="en-US" b="1" dirty="0">
              <a:solidFill>
                <a:srgbClr val="0000CC"/>
              </a:solidFill>
            </a:endParaRPr>
          </a:p>
        </p:txBody>
      </p:sp>
      <p:sp>
        <p:nvSpPr>
          <p:cNvPr id="3" name="Content Placeholder 2"/>
          <p:cNvSpPr>
            <a:spLocks noGrp="1"/>
          </p:cNvSpPr>
          <p:nvPr>
            <p:ph idx="1"/>
          </p:nvPr>
        </p:nvSpPr>
        <p:spPr>
          <a:xfrm>
            <a:off x="0" y="1524000"/>
            <a:ext cx="9974580" cy="5334000"/>
          </a:xfrm>
        </p:spPr>
        <p:txBody>
          <a:bodyPr>
            <a:normAutofit fontScale="92500" lnSpcReduction="20000"/>
          </a:bodyPr>
          <a:lstStyle/>
          <a:p>
            <a:r>
              <a:rPr lang="en-US" dirty="0" smtClean="0"/>
              <a:t>Mental manipulation: withholding facts or a fuller truth from another to fulfill something desired.</a:t>
            </a:r>
          </a:p>
          <a:p>
            <a:r>
              <a:rPr lang="en-US" dirty="0" smtClean="0"/>
              <a:t>Emotional manipulation: used when honesty will not work. The use of guilt. How emotional manipulators influence the environment around them.</a:t>
            </a:r>
          </a:p>
          <a:p>
            <a:r>
              <a:rPr lang="en-US" dirty="0" smtClean="0"/>
              <a:t>Covert Aggression vs. Covert-Aggressive Personalities (habitual dynamics of deceit; wolves in sheep’s clothing). The impact: a feeling of victimization. </a:t>
            </a:r>
          </a:p>
          <a:p>
            <a:r>
              <a:rPr lang="en-US" dirty="0" smtClean="0"/>
              <a:t>Goal: to overpower and disempower others: defense mechanisms, denial, selective inattention, rationalizing diversion, playing the servant role, projection.</a:t>
            </a:r>
          </a:p>
          <a:p>
            <a:r>
              <a:rPr lang="en-US" dirty="0" smtClean="0"/>
              <a:t>Reflect on the saying: “Secrecy is what gives manipulators their power”</a:t>
            </a:r>
            <a:endParaRPr lang="en-US" dirty="0"/>
          </a:p>
        </p:txBody>
      </p:sp>
    </p:spTree>
    <p:extLst>
      <p:ext uri="{BB962C8B-B14F-4D97-AF65-F5344CB8AC3E}">
        <p14:creationId xmlns:p14="http://schemas.microsoft.com/office/powerpoint/2010/main" val="30220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66800"/>
          </a:xfrm>
        </p:spPr>
        <p:txBody>
          <a:bodyPr>
            <a:normAutofit/>
          </a:bodyPr>
          <a:lstStyle/>
          <a:p>
            <a:r>
              <a:rPr lang="en-US" sz="4800" b="1" dirty="0" smtClean="0">
                <a:solidFill>
                  <a:srgbClr val="0000CC"/>
                </a:solidFill>
              </a:rPr>
              <a:t>POWER AS DOMINATION: (</a:t>
            </a:r>
            <a:r>
              <a:rPr lang="en-US" sz="4800" b="1" i="1" dirty="0" smtClean="0">
                <a:solidFill>
                  <a:srgbClr val="0000CC"/>
                </a:solidFill>
              </a:rPr>
              <a:t>Dominus</a:t>
            </a:r>
            <a:r>
              <a:rPr lang="en-US" sz="4800" b="1" dirty="0" smtClean="0">
                <a:solidFill>
                  <a:srgbClr val="0000CC"/>
                </a:solidFill>
              </a:rPr>
              <a:t>)</a:t>
            </a:r>
            <a:endParaRPr lang="en-US" sz="4800" b="1" dirty="0">
              <a:solidFill>
                <a:srgbClr val="0000CC"/>
              </a:solidFill>
            </a:endParaRPr>
          </a:p>
        </p:txBody>
      </p:sp>
      <p:sp>
        <p:nvSpPr>
          <p:cNvPr id="3" name="Content Placeholder 2"/>
          <p:cNvSpPr>
            <a:spLocks noGrp="1"/>
          </p:cNvSpPr>
          <p:nvPr>
            <p:ph idx="1"/>
          </p:nvPr>
        </p:nvSpPr>
        <p:spPr>
          <a:xfrm>
            <a:off x="0" y="990600"/>
            <a:ext cx="9974580" cy="5867400"/>
          </a:xfrm>
        </p:spPr>
        <p:txBody>
          <a:bodyPr>
            <a:normAutofit/>
          </a:bodyPr>
          <a:lstStyle/>
          <a:p>
            <a:r>
              <a:rPr lang="en-US" sz="3600" dirty="0" smtClean="0"/>
              <a:t>To control, govern or rule by overpowering authority or power.</a:t>
            </a:r>
          </a:p>
          <a:p>
            <a:r>
              <a:rPr lang="en-US" sz="3600" dirty="0" smtClean="0"/>
              <a:t>To exert supreme influence </a:t>
            </a:r>
            <a:r>
              <a:rPr lang="en-US" sz="3600" i="1" dirty="0" smtClean="0"/>
              <a:t>on </a:t>
            </a:r>
            <a:r>
              <a:rPr lang="en-US" sz="3600" dirty="0" smtClean="0"/>
              <a:t>or </a:t>
            </a:r>
            <a:r>
              <a:rPr lang="en-US" sz="3600" i="1" dirty="0" smtClean="0"/>
              <a:t>over</a:t>
            </a:r>
          </a:p>
          <a:p>
            <a:r>
              <a:rPr lang="en-US" sz="3600" dirty="0" smtClean="0"/>
              <a:t>To have a commanding or controlling position in relationship to others in your field</a:t>
            </a:r>
          </a:p>
          <a:p>
            <a:r>
              <a:rPr lang="en-US" sz="3600" dirty="0" smtClean="0"/>
              <a:t>To overlook from a height vis-à-vis others in your view</a:t>
            </a:r>
          </a:p>
          <a:p>
            <a:r>
              <a:rPr lang="en-US" sz="3600" dirty="0" smtClean="0"/>
              <a:t>Why do feminists like </a:t>
            </a:r>
            <a:r>
              <a:rPr lang="en-US" sz="3600" dirty="0" err="1" smtClean="0"/>
              <a:t>Riane</a:t>
            </a:r>
            <a:r>
              <a:rPr lang="en-US" sz="3600" dirty="0" smtClean="0"/>
              <a:t> </a:t>
            </a:r>
            <a:r>
              <a:rPr lang="en-US" sz="3600" dirty="0" err="1" smtClean="0"/>
              <a:t>Eisler</a:t>
            </a:r>
            <a:r>
              <a:rPr lang="en-US" sz="3600" dirty="0" smtClean="0"/>
              <a:t> call ours the “domination” system (vs. partnership)?</a:t>
            </a:r>
            <a:endParaRPr lang="en-US" sz="3600" dirty="0"/>
          </a:p>
        </p:txBody>
      </p:sp>
    </p:spTree>
    <p:extLst>
      <p:ext uri="{BB962C8B-B14F-4D97-AF65-F5344CB8AC3E}">
        <p14:creationId xmlns:p14="http://schemas.microsoft.com/office/powerpoint/2010/main" val="9227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latin typeface="Times New Roman" pitchFamily="18" charset="0"/>
              <a:ea typeface="ＭＳ Ｐゴシック" pitchFamily="-106" charset="-128"/>
            </a:endParaRPr>
          </a:p>
        </p:txBody>
      </p:sp>
      <p:grpSp>
        <p:nvGrpSpPr>
          <p:cNvPr id="2" name="Group 5"/>
          <p:cNvGrpSpPr>
            <a:grpSpLocks/>
          </p:cNvGrpSpPr>
          <p:nvPr/>
        </p:nvGrpSpPr>
        <p:grpSpPr bwMode="auto">
          <a:xfrm>
            <a:off x="2179320" y="3124202"/>
            <a:ext cx="1100138" cy="652463"/>
            <a:chOff x="1135" y="1954"/>
            <a:chExt cx="630" cy="411"/>
          </a:xfrm>
        </p:grpSpPr>
        <p:sp>
          <p:nvSpPr>
            <p:cNvPr id="9295" name="AutoShape 6"/>
            <p:cNvSpPr>
              <a:spLocks noChangeArrowheads="1"/>
            </p:cNvSpPr>
            <p:nvPr/>
          </p:nvSpPr>
          <p:spPr bwMode="auto">
            <a:xfrm>
              <a:off x="1135" y="1954"/>
              <a:ext cx="503" cy="411"/>
            </a:xfrm>
            <a:custGeom>
              <a:avLst/>
              <a:gdLst>
                <a:gd name="T0" fmla="*/ 253 w 21600"/>
                <a:gd name="T1" fmla="*/ 42 h 21600"/>
                <a:gd name="T2" fmla="*/ 68 w 21600"/>
                <a:gd name="T3" fmla="*/ 206 h 21600"/>
                <a:gd name="T4" fmla="*/ 253 w 21600"/>
                <a:gd name="T5" fmla="*/ 411 h 21600"/>
                <a:gd name="T6" fmla="*/ 435 w 21600"/>
                <a:gd name="T7" fmla="*/ 206 h 21600"/>
                <a:gd name="T8" fmla="*/ 17694720 60000 65536"/>
                <a:gd name="T9" fmla="*/ 11796480 60000 65536"/>
                <a:gd name="T10" fmla="*/ 5898240 60000 65536"/>
                <a:gd name="T11" fmla="*/ 0 60000 65536"/>
                <a:gd name="T12" fmla="*/ 5024 w 21600"/>
                <a:gd name="T13" fmla="*/ 2260 h 21600"/>
                <a:gd name="T14" fmla="*/ 16576 w 21600"/>
                <a:gd name="T15" fmla="*/ 1366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p:spPr>
          <p:txBody>
            <a:bodyPr wrap="none" anchor="ctr"/>
            <a:lstStyle/>
            <a:p>
              <a:endParaRPr lang="en-US"/>
            </a:p>
          </p:txBody>
        </p:sp>
        <p:sp>
          <p:nvSpPr>
            <p:cNvPr id="9296"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solidFill>
                  <a:ea typeface="ＭＳ Ｐゴシック" pitchFamily="-106" charset="-128"/>
                  <a:cs typeface="Arial" charset="0"/>
                </a:rPr>
                <a:t>“I AM”</a:t>
              </a:r>
            </a:p>
          </p:txBody>
        </p:sp>
      </p:grpSp>
      <p:sp>
        <p:nvSpPr>
          <p:cNvPr id="2077" name="Text Box 29"/>
          <p:cNvSpPr txBox="1">
            <a:spLocks noChangeArrowheads="1"/>
          </p:cNvSpPr>
          <p:nvPr/>
        </p:nvSpPr>
        <p:spPr bwMode="auto">
          <a:xfrm>
            <a:off x="3185160" y="3048000"/>
            <a:ext cx="9220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Thinking</a:t>
            </a:r>
          </a:p>
        </p:txBody>
      </p:sp>
      <p:sp>
        <p:nvSpPr>
          <p:cNvPr id="207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1"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Text Box 35"/>
          <p:cNvSpPr txBox="1">
            <a:spLocks noChangeArrowheads="1"/>
          </p:cNvSpPr>
          <p:nvPr/>
        </p:nvSpPr>
        <p:spPr bwMode="auto">
          <a:xfrm>
            <a:off x="3213100" y="3290891"/>
            <a:ext cx="88011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Feeling</a:t>
            </a:r>
          </a:p>
        </p:txBody>
      </p:sp>
      <p:sp>
        <p:nvSpPr>
          <p:cNvPr id="2084" name="Text Box 36"/>
          <p:cNvSpPr txBox="1">
            <a:spLocks noChangeArrowheads="1"/>
          </p:cNvSpPr>
          <p:nvPr/>
        </p:nvSpPr>
        <p:spPr bwMode="auto">
          <a:xfrm>
            <a:off x="3192145" y="3549650"/>
            <a:ext cx="91503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Acting</a:t>
            </a:r>
          </a:p>
        </p:txBody>
      </p:sp>
      <p:sp>
        <p:nvSpPr>
          <p:cNvPr id="2101"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ea typeface="ＭＳ Ｐゴシック" pitchFamily="-106" charset="-128"/>
              </a:rPr>
              <a:t>POWER </a:t>
            </a:r>
            <a:r>
              <a:rPr lang="en-US" sz="2000">
                <a:ea typeface="ＭＳ Ｐゴシック" pitchFamily="-106" charset="-128"/>
              </a:rPr>
              <a:t> =</a:t>
            </a:r>
          </a:p>
        </p:txBody>
      </p:sp>
      <p:sp>
        <p:nvSpPr>
          <p:cNvPr id="2102" name="Text Box 54"/>
          <p:cNvSpPr txBox="1">
            <a:spLocks noChangeArrowheads="1"/>
          </p:cNvSpPr>
          <p:nvPr/>
        </p:nvSpPr>
        <p:spPr bwMode="auto">
          <a:xfrm>
            <a:off x="586740" y="3733802"/>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about Relationships</a:t>
            </a:r>
          </a:p>
        </p:txBody>
      </p:sp>
      <p:sp>
        <p:nvSpPr>
          <p:cNvPr id="2103" name="Text Box 55"/>
          <p:cNvSpPr txBox="1">
            <a:spLocks noChangeArrowheads="1"/>
          </p:cNvSpPr>
          <p:nvPr/>
        </p:nvSpPr>
        <p:spPr bwMode="auto">
          <a:xfrm>
            <a:off x="586740" y="2819403"/>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“the ability to influence”</a:t>
            </a:r>
          </a:p>
        </p:txBody>
      </p:sp>
      <p:sp>
        <p:nvSpPr>
          <p:cNvPr id="2105"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6"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400" b="1">
                <a:ea typeface="ＭＳ Ｐゴシック" pitchFamily="-106" charset="-128"/>
              </a:rPr>
              <a:t> </a:t>
            </a:r>
            <a:r>
              <a:rPr lang="en-US" sz="1300" b="1">
                <a:ea typeface="ＭＳ Ｐゴシック" pitchFamily="-106" charset="-128"/>
              </a:rPr>
              <a:t>FORCE / ENERGY</a:t>
            </a:r>
          </a:p>
        </p:txBody>
      </p:sp>
      <p:sp>
        <p:nvSpPr>
          <p:cNvPr id="2108"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200">
                <a:latin typeface="Times New Roman" pitchFamily="18" charset="0"/>
                <a:ea typeface="ＭＳ Ｐゴシック" pitchFamily="-106" charset="-128"/>
              </a:rPr>
              <a:t> </a:t>
            </a:r>
            <a:r>
              <a:rPr lang="en-US" sz="1300" b="1">
                <a:ea typeface="ＭＳ Ｐゴシック" pitchFamily="-106" charset="-128"/>
              </a:rPr>
              <a:t>FORCE / ENERGY</a:t>
            </a:r>
            <a:endParaRPr lang="en-US" sz="1300">
              <a:latin typeface="Times New Roman" pitchFamily="18" charset="0"/>
              <a:ea typeface="ＭＳ Ｐゴシック" pitchFamily="-106" charset="-128"/>
            </a:endParaRPr>
          </a:p>
        </p:txBody>
      </p:sp>
      <p:sp>
        <p:nvSpPr>
          <p:cNvPr id="2109"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5"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6"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Affirmation</a:t>
            </a:r>
          </a:p>
        </p:txBody>
      </p:sp>
      <p:sp>
        <p:nvSpPr>
          <p:cNvPr id="2127"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Correction</a:t>
            </a:r>
          </a:p>
        </p:txBody>
      </p:sp>
      <p:sp>
        <p:nvSpPr>
          <p:cNvPr id="2128"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Respect</a:t>
            </a:r>
            <a:r>
              <a:rPr lang="en-US" sz="1300" b="1">
                <a:solidFill>
                  <a:srgbClr val="FF7C80"/>
                </a:solidFill>
                <a:ea typeface="ＭＳ Ｐゴシック" pitchFamily="-106" charset="-128"/>
              </a:rPr>
              <a:t> </a:t>
            </a:r>
          </a:p>
        </p:txBody>
      </p:sp>
      <p:sp>
        <p:nvSpPr>
          <p:cNvPr id="2129"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Challenge</a:t>
            </a:r>
          </a:p>
        </p:txBody>
      </p:sp>
      <p:sp>
        <p:nvSpPr>
          <p:cNvPr id="2130" name="Line 82"/>
          <p:cNvSpPr>
            <a:spLocks noChangeShapeType="1"/>
          </p:cNvSpPr>
          <p:nvPr/>
        </p:nvSpPr>
        <p:spPr bwMode="auto">
          <a:xfrm flipH="1" flipV="1">
            <a:off x="419100" y="939800"/>
            <a:ext cx="0" cy="387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1"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rPr>
              <a:t>CARE</a:t>
            </a:r>
          </a:p>
        </p:txBody>
      </p:sp>
      <p:sp>
        <p:nvSpPr>
          <p:cNvPr id="2132" name="Text Box 84"/>
          <p:cNvSpPr txBox="1">
            <a:spLocks noChangeArrowheads="1"/>
          </p:cNvSpPr>
          <p:nvPr/>
        </p:nvSpPr>
        <p:spPr bwMode="auto">
          <a:xfrm>
            <a:off x="8289451" y="2176466"/>
            <a:ext cx="1517491"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dirty="0">
                <a:solidFill>
                  <a:srgbClr val="0000CC"/>
                </a:solidFill>
                <a:ea typeface="ＭＳ Ｐゴシック" pitchFamily="-106" charset="-128"/>
              </a:rPr>
              <a:t>POSITIVE WAYS OF RELATING</a:t>
            </a:r>
          </a:p>
        </p:txBody>
      </p:sp>
      <p:sp>
        <p:nvSpPr>
          <p:cNvPr id="2133" name="Text Box 85"/>
          <p:cNvSpPr txBox="1">
            <a:spLocks noChangeArrowheads="1"/>
          </p:cNvSpPr>
          <p:nvPr/>
        </p:nvSpPr>
        <p:spPr bwMode="auto">
          <a:xfrm>
            <a:off x="8046720" y="3429000"/>
            <a:ext cx="17602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dirty="0">
                <a:solidFill>
                  <a:srgbClr val="0000CC"/>
                </a:solidFill>
                <a:ea typeface="ＭＳ Ｐゴシック" pitchFamily="-106" charset="-128"/>
              </a:rPr>
              <a:t>NEGATIVE WAYS OF RELATING</a:t>
            </a:r>
          </a:p>
        </p:txBody>
      </p:sp>
      <p:sp>
        <p:nvSpPr>
          <p:cNvPr id="2134"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5"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Coercion</a:t>
            </a:r>
          </a:p>
        </p:txBody>
      </p:sp>
      <p:sp>
        <p:nvSpPr>
          <p:cNvPr id="2136"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Exploitation</a:t>
            </a:r>
          </a:p>
        </p:txBody>
      </p:sp>
      <p:sp>
        <p:nvSpPr>
          <p:cNvPr id="2137"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Manipulation</a:t>
            </a:r>
          </a:p>
        </p:txBody>
      </p:sp>
      <p:sp>
        <p:nvSpPr>
          <p:cNvPr id="2138"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Domination</a:t>
            </a:r>
          </a:p>
        </p:txBody>
      </p:sp>
      <p:sp>
        <p:nvSpPr>
          <p:cNvPr id="2139"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0"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CONTROL</a:t>
            </a:r>
          </a:p>
        </p:txBody>
      </p:sp>
      <p:sp>
        <p:nvSpPr>
          <p:cNvPr id="2141"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3"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ABUSE</a:t>
            </a:r>
          </a:p>
        </p:txBody>
      </p:sp>
      <p:sp>
        <p:nvSpPr>
          <p:cNvPr id="2144"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5"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Hurt</a:t>
            </a:r>
          </a:p>
        </p:txBody>
      </p:sp>
      <p:sp>
        <p:nvSpPr>
          <p:cNvPr id="2146"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7"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Injury</a:t>
            </a:r>
          </a:p>
        </p:txBody>
      </p:sp>
      <p:sp>
        <p:nvSpPr>
          <p:cNvPr id="2150" name="TextBox 27"/>
          <p:cNvSpPr txBox="1">
            <a:spLocks noChangeArrowheads="1"/>
          </p:cNvSpPr>
          <p:nvPr/>
        </p:nvSpPr>
        <p:spPr bwMode="auto">
          <a:xfrm>
            <a:off x="2346960" y="5181600"/>
            <a:ext cx="366014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300" b="1" i="1">
                <a:solidFill>
                  <a:srgbClr val="000066"/>
                </a:solidFill>
                <a:ea typeface="ＭＳ Ｐゴシック" pitchFamily="-106" charset="-128"/>
                <a:cs typeface="Arial" charset="0"/>
              </a:rPr>
              <a:t>Abuse is “any way one uses to control another through fear and intimidation</a:t>
            </a:r>
          </a:p>
        </p:txBody>
      </p:sp>
      <p:grpSp>
        <p:nvGrpSpPr>
          <p:cNvPr id="3" name="Group 103"/>
          <p:cNvGrpSpPr>
            <a:grpSpLocks/>
          </p:cNvGrpSpPr>
          <p:nvPr/>
        </p:nvGrpSpPr>
        <p:grpSpPr bwMode="auto">
          <a:xfrm>
            <a:off x="838200" y="5562600"/>
            <a:ext cx="593725" cy="541338"/>
            <a:chOff x="395" y="3762"/>
            <a:chExt cx="340" cy="341"/>
          </a:xfrm>
        </p:grpSpPr>
        <p:sp>
          <p:nvSpPr>
            <p:cNvPr id="9291"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2"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3"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4"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56"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Fear</a:t>
            </a:r>
          </a:p>
        </p:txBody>
      </p:sp>
      <p:sp>
        <p:nvSpPr>
          <p:cNvPr id="2157"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Intimidation</a:t>
            </a:r>
          </a:p>
        </p:txBody>
      </p:sp>
      <p:sp>
        <p:nvSpPr>
          <p:cNvPr id="84"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Text Box 97"/>
          <p:cNvSpPr txBox="1">
            <a:spLocks noChangeArrowheads="1"/>
          </p:cNvSpPr>
          <p:nvPr/>
        </p:nvSpPr>
        <p:spPr bwMode="auto">
          <a:xfrm>
            <a:off x="1201420" y="6542088"/>
            <a:ext cx="10425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Suffering</a:t>
            </a:r>
          </a:p>
        </p:txBody>
      </p:sp>
    </p:spTree>
    <p:extLst>
      <p:ext uri="{BB962C8B-B14F-4D97-AF65-F5344CB8AC3E}">
        <p14:creationId xmlns:p14="http://schemas.microsoft.com/office/powerpoint/2010/main" val="24954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
                                        </p:tgtEl>
                                        <p:attrNameLst>
                                          <p:attrName>style.visibility</p:attrName>
                                        </p:attrNameLst>
                                      </p:cBhvr>
                                      <p:to>
                                        <p:strVal val="visible"/>
                                      </p:to>
                                    </p:set>
                                  </p:childTnLst>
                                  <p:subTnLst>
                                    <p:set>
                                      <p:cBhvr override="childStyle">
                                        <p:cTn dur="1" fill="hold" display="0" masterRel="nextClick" afterEffect="1"/>
                                        <p:tgtEl>
                                          <p:spTgt spid="215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 grpId="0" animBg="1"/>
      <p:bldP spid="2143" grpId="0" autoUpdateAnimBg="0"/>
      <p:bldP spid="2144" grpId="0" animBg="1"/>
      <p:bldP spid="2145" grpId="0" autoUpdateAnimBg="0"/>
      <p:bldP spid="2146" grpId="0" animBg="1"/>
      <p:bldP spid="2147" grpId="0" autoUpdateAnimBg="0"/>
      <p:bldP spid="2150" grpId="0" autoUpdateAnimBg="0"/>
      <p:bldP spid="2156" grpId="0" autoUpdateAnimBg="0"/>
      <p:bldP spid="2157" grpId="0" autoUpdateAnimBg="0"/>
      <p:bldP spid="84" grpId="0" animBg="1"/>
      <p:bldP spid="8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latin typeface="Times New Roman" pitchFamily="18" charset="0"/>
              <a:ea typeface="ＭＳ Ｐゴシック" pitchFamily="-106" charset="-128"/>
            </a:endParaRPr>
          </a:p>
        </p:txBody>
      </p:sp>
      <p:grpSp>
        <p:nvGrpSpPr>
          <p:cNvPr id="2" name="Group 5"/>
          <p:cNvGrpSpPr>
            <a:grpSpLocks/>
          </p:cNvGrpSpPr>
          <p:nvPr/>
        </p:nvGrpSpPr>
        <p:grpSpPr bwMode="auto">
          <a:xfrm>
            <a:off x="2179320" y="3124202"/>
            <a:ext cx="1100138" cy="652463"/>
            <a:chOff x="1135" y="1954"/>
            <a:chExt cx="630" cy="411"/>
          </a:xfrm>
        </p:grpSpPr>
        <p:sp>
          <p:nvSpPr>
            <p:cNvPr id="9295" name="AutoShape 6"/>
            <p:cNvSpPr>
              <a:spLocks noChangeArrowheads="1"/>
            </p:cNvSpPr>
            <p:nvPr/>
          </p:nvSpPr>
          <p:spPr bwMode="auto">
            <a:xfrm>
              <a:off x="1135" y="1954"/>
              <a:ext cx="503" cy="411"/>
            </a:xfrm>
            <a:custGeom>
              <a:avLst/>
              <a:gdLst>
                <a:gd name="T0" fmla="*/ 253 w 21600"/>
                <a:gd name="T1" fmla="*/ 42 h 21600"/>
                <a:gd name="T2" fmla="*/ 68 w 21600"/>
                <a:gd name="T3" fmla="*/ 206 h 21600"/>
                <a:gd name="T4" fmla="*/ 253 w 21600"/>
                <a:gd name="T5" fmla="*/ 411 h 21600"/>
                <a:gd name="T6" fmla="*/ 435 w 21600"/>
                <a:gd name="T7" fmla="*/ 206 h 21600"/>
                <a:gd name="T8" fmla="*/ 17694720 60000 65536"/>
                <a:gd name="T9" fmla="*/ 11796480 60000 65536"/>
                <a:gd name="T10" fmla="*/ 5898240 60000 65536"/>
                <a:gd name="T11" fmla="*/ 0 60000 65536"/>
                <a:gd name="T12" fmla="*/ 5024 w 21600"/>
                <a:gd name="T13" fmla="*/ 2260 h 21600"/>
                <a:gd name="T14" fmla="*/ 16576 w 21600"/>
                <a:gd name="T15" fmla="*/ 1366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p:spPr>
          <p:txBody>
            <a:bodyPr wrap="none" anchor="ctr"/>
            <a:lstStyle/>
            <a:p>
              <a:endParaRPr lang="en-US"/>
            </a:p>
          </p:txBody>
        </p:sp>
        <p:sp>
          <p:nvSpPr>
            <p:cNvPr id="9296"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solidFill>
                  <a:ea typeface="ＭＳ Ｐゴシック" pitchFamily="-106" charset="-128"/>
                  <a:cs typeface="Arial" charset="0"/>
                </a:rPr>
                <a:t>“I AM”</a:t>
              </a:r>
            </a:p>
          </p:txBody>
        </p:sp>
      </p:grpSp>
      <p:sp>
        <p:nvSpPr>
          <p:cNvPr id="2077" name="Text Box 29"/>
          <p:cNvSpPr txBox="1">
            <a:spLocks noChangeArrowheads="1"/>
          </p:cNvSpPr>
          <p:nvPr/>
        </p:nvSpPr>
        <p:spPr bwMode="auto">
          <a:xfrm>
            <a:off x="3185160" y="3048000"/>
            <a:ext cx="9220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Thinking</a:t>
            </a:r>
          </a:p>
        </p:txBody>
      </p:sp>
      <p:sp>
        <p:nvSpPr>
          <p:cNvPr id="207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1"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Text Box 35"/>
          <p:cNvSpPr txBox="1">
            <a:spLocks noChangeArrowheads="1"/>
          </p:cNvSpPr>
          <p:nvPr/>
        </p:nvSpPr>
        <p:spPr bwMode="auto">
          <a:xfrm>
            <a:off x="3213100" y="3290891"/>
            <a:ext cx="88011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Feeling</a:t>
            </a:r>
          </a:p>
        </p:txBody>
      </p:sp>
      <p:sp>
        <p:nvSpPr>
          <p:cNvPr id="2084" name="Text Box 36"/>
          <p:cNvSpPr txBox="1">
            <a:spLocks noChangeArrowheads="1"/>
          </p:cNvSpPr>
          <p:nvPr/>
        </p:nvSpPr>
        <p:spPr bwMode="auto">
          <a:xfrm>
            <a:off x="3192145" y="3549650"/>
            <a:ext cx="91503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Acting</a:t>
            </a:r>
          </a:p>
        </p:txBody>
      </p:sp>
      <p:sp>
        <p:nvSpPr>
          <p:cNvPr id="2101"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ea typeface="ＭＳ Ｐゴシック" pitchFamily="-106" charset="-128"/>
              </a:rPr>
              <a:t>POWER </a:t>
            </a:r>
            <a:r>
              <a:rPr lang="en-US" sz="2000">
                <a:ea typeface="ＭＳ Ｐゴシック" pitchFamily="-106" charset="-128"/>
              </a:rPr>
              <a:t> =</a:t>
            </a:r>
          </a:p>
        </p:txBody>
      </p:sp>
      <p:sp>
        <p:nvSpPr>
          <p:cNvPr id="2102" name="Text Box 54"/>
          <p:cNvSpPr txBox="1">
            <a:spLocks noChangeArrowheads="1"/>
          </p:cNvSpPr>
          <p:nvPr/>
        </p:nvSpPr>
        <p:spPr bwMode="auto">
          <a:xfrm>
            <a:off x="586740" y="3733802"/>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about Relationships</a:t>
            </a:r>
          </a:p>
        </p:txBody>
      </p:sp>
      <p:sp>
        <p:nvSpPr>
          <p:cNvPr id="2103" name="Text Box 55"/>
          <p:cNvSpPr txBox="1">
            <a:spLocks noChangeArrowheads="1"/>
          </p:cNvSpPr>
          <p:nvPr/>
        </p:nvSpPr>
        <p:spPr bwMode="auto">
          <a:xfrm>
            <a:off x="586740" y="2819403"/>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“the ability to influence”</a:t>
            </a:r>
          </a:p>
        </p:txBody>
      </p:sp>
      <p:sp>
        <p:nvSpPr>
          <p:cNvPr id="2105"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6"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400" b="1">
                <a:ea typeface="ＭＳ Ｐゴシック" pitchFamily="-106" charset="-128"/>
              </a:rPr>
              <a:t> </a:t>
            </a:r>
            <a:r>
              <a:rPr lang="en-US" sz="1300" b="1">
                <a:ea typeface="ＭＳ Ｐゴシック" pitchFamily="-106" charset="-128"/>
              </a:rPr>
              <a:t>FORCE / ENERGY</a:t>
            </a:r>
          </a:p>
        </p:txBody>
      </p:sp>
      <p:sp>
        <p:nvSpPr>
          <p:cNvPr id="2108"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200">
                <a:latin typeface="Times New Roman" pitchFamily="18" charset="0"/>
                <a:ea typeface="ＭＳ Ｐゴシック" pitchFamily="-106" charset="-128"/>
              </a:rPr>
              <a:t> </a:t>
            </a:r>
            <a:r>
              <a:rPr lang="en-US" sz="1300" b="1">
                <a:ea typeface="ＭＳ Ｐゴシック" pitchFamily="-106" charset="-128"/>
              </a:rPr>
              <a:t>FORCE / ENERGY</a:t>
            </a:r>
            <a:endParaRPr lang="en-US" sz="1300">
              <a:latin typeface="Times New Roman" pitchFamily="18" charset="0"/>
              <a:ea typeface="ＭＳ Ｐゴシック" pitchFamily="-106" charset="-128"/>
            </a:endParaRPr>
          </a:p>
        </p:txBody>
      </p:sp>
      <p:sp>
        <p:nvSpPr>
          <p:cNvPr id="2109"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5"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6"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Affirmation</a:t>
            </a:r>
          </a:p>
        </p:txBody>
      </p:sp>
      <p:sp>
        <p:nvSpPr>
          <p:cNvPr id="2127"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Correction</a:t>
            </a:r>
          </a:p>
        </p:txBody>
      </p:sp>
      <p:sp>
        <p:nvSpPr>
          <p:cNvPr id="2128"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Respect</a:t>
            </a:r>
            <a:r>
              <a:rPr lang="en-US" sz="1300" b="1">
                <a:solidFill>
                  <a:srgbClr val="FF7C80"/>
                </a:solidFill>
                <a:ea typeface="ＭＳ Ｐゴシック" pitchFamily="-106" charset="-128"/>
              </a:rPr>
              <a:t> </a:t>
            </a:r>
          </a:p>
        </p:txBody>
      </p:sp>
      <p:sp>
        <p:nvSpPr>
          <p:cNvPr id="2129"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Challenge</a:t>
            </a:r>
          </a:p>
        </p:txBody>
      </p:sp>
      <p:sp>
        <p:nvSpPr>
          <p:cNvPr id="2130" name="Line 82"/>
          <p:cNvSpPr>
            <a:spLocks noChangeShapeType="1"/>
          </p:cNvSpPr>
          <p:nvPr/>
        </p:nvSpPr>
        <p:spPr bwMode="auto">
          <a:xfrm flipH="1" flipV="1">
            <a:off x="419100" y="939800"/>
            <a:ext cx="0" cy="387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1"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rPr>
              <a:t>CARE</a:t>
            </a:r>
          </a:p>
        </p:txBody>
      </p:sp>
      <p:sp>
        <p:nvSpPr>
          <p:cNvPr id="2132" name="Text Box 84"/>
          <p:cNvSpPr txBox="1">
            <a:spLocks noChangeArrowheads="1"/>
          </p:cNvSpPr>
          <p:nvPr/>
        </p:nvSpPr>
        <p:spPr bwMode="auto">
          <a:xfrm>
            <a:off x="8289451" y="2176466"/>
            <a:ext cx="1517491"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POSITIVE WAYS OF RELATING</a:t>
            </a:r>
          </a:p>
        </p:txBody>
      </p:sp>
      <p:sp>
        <p:nvSpPr>
          <p:cNvPr id="2133" name="Text Box 85"/>
          <p:cNvSpPr txBox="1">
            <a:spLocks noChangeArrowheads="1"/>
          </p:cNvSpPr>
          <p:nvPr/>
        </p:nvSpPr>
        <p:spPr bwMode="auto">
          <a:xfrm>
            <a:off x="8046720" y="3429000"/>
            <a:ext cx="17602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NEGATIVE WAYS OF RELATING</a:t>
            </a:r>
          </a:p>
        </p:txBody>
      </p:sp>
      <p:sp>
        <p:nvSpPr>
          <p:cNvPr id="2134"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5"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Coercion</a:t>
            </a:r>
          </a:p>
        </p:txBody>
      </p:sp>
      <p:sp>
        <p:nvSpPr>
          <p:cNvPr id="2136"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Exploitation</a:t>
            </a:r>
          </a:p>
        </p:txBody>
      </p:sp>
      <p:sp>
        <p:nvSpPr>
          <p:cNvPr id="2137"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Manipulation</a:t>
            </a:r>
          </a:p>
        </p:txBody>
      </p:sp>
      <p:sp>
        <p:nvSpPr>
          <p:cNvPr id="2138"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Domination</a:t>
            </a:r>
          </a:p>
        </p:txBody>
      </p:sp>
      <p:sp>
        <p:nvSpPr>
          <p:cNvPr id="2139"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0"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CONTROL</a:t>
            </a:r>
          </a:p>
        </p:txBody>
      </p:sp>
      <p:sp>
        <p:nvSpPr>
          <p:cNvPr id="2141"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3"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ABUSE</a:t>
            </a:r>
          </a:p>
        </p:txBody>
      </p:sp>
      <p:sp>
        <p:nvSpPr>
          <p:cNvPr id="2144"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5"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Hurt</a:t>
            </a:r>
          </a:p>
        </p:txBody>
      </p:sp>
      <p:sp>
        <p:nvSpPr>
          <p:cNvPr id="2146"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7"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Injury</a:t>
            </a:r>
          </a:p>
        </p:txBody>
      </p:sp>
      <p:sp>
        <p:nvSpPr>
          <p:cNvPr id="2150" name="TextBox 27"/>
          <p:cNvSpPr txBox="1">
            <a:spLocks noChangeArrowheads="1"/>
          </p:cNvSpPr>
          <p:nvPr/>
        </p:nvSpPr>
        <p:spPr bwMode="auto">
          <a:xfrm>
            <a:off x="2346960" y="5181600"/>
            <a:ext cx="366014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300" b="1" i="1">
                <a:solidFill>
                  <a:srgbClr val="000066"/>
                </a:solidFill>
                <a:ea typeface="ＭＳ Ｐゴシック" pitchFamily="-106" charset="-128"/>
                <a:cs typeface="Arial" charset="0"/>
              </a:rPr>
              <a:t>Abuse is “any way one uses to control another through fear and intimidation</a:t>
            </a:r>
          </a:p>
        </p:txBody>
      </p:sp>
      <p:grpSp>
        <p:nvGrpSpPr>
          <p:cNvPr id="3" name="Group 103"/>
          <p:cNvGrpSpPr>
            <a:grpSpLocks/>
          </p:cNvGrpSpPr>
          <p:nvPr/>
        </p:nvGrpSpPr>
        <p:grpSpPr bwMode="auto">
          <a:xfrm>
            <a:off x="838200" y="5562600"/>
            <a:ext cx="593725" cy="541338"/>
            <a:chOff x="395" y="3762"/>
            <a:chExt cx="340" cy="341"/>
          </a:xfrm>
        </p:grpSpPr>
        <p:sp>
          <p:nvSpPr>
            <p:cNvPr id="9291"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2"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3"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4"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56"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Fear</a:t>
            </a:r>
          </a:p>
        </p:txBody>
      </p:sp>
      <p:sp>
        <p:nvSpPr>
          <p:cNvPr id="2157"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dirty="0">
                <a:ea typeface="ＭＳ Ｐゴシック" pitchFamily="-106" charset="-128"/>
                <a:cs typeface="Arial" charset="0"/>
              </a:rPr>
              <a:t>Intimidation</a:t>
            </a:r>
          </a:p>
        </p:txBody>
      </p:sp>
      <p:sp>
        <p:nvSpPr>
          <p:cNvPr id="2159" name="Line 111"/>
          <p:cNvSpPr>
            <a:spLocks noChangeShapeType="1"/>
          </p:cNvSpPr>
          <p:nvPr/>
        </p:nvSpPr>
        <p:spPr bwMode="auto">
          <a:xfrm>
            <a:off x="2095500" y="5861050"/>
            <a:ext cx="30035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 name="TextBox 12"/>
          <p:cNvSpPr txBox="1">
            <a:spLocks noChangeArrowheads="1"/>
          </p:cNvSpPr>
          <p:nvPr/>
        </p:nvSpPr>
        <p:spPr bwMode="auto">
          <a:xfrm>
            <a:off x="2346960" y="57150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DESTRUCTIVE</a:t>
            </a:r>
          </a:p>
        </p:txBody>
      </p:sp>
      <p:sp>
        <p:nvSpPr>
          <p:cNvPr id="2163" name="Line 115"/>
          <p:cNvSpPr>
            <a:spLocks noChangeShapeType="1"/>
          </p:cNvSpPr>
          <p:nvPr/>
        </p:nvSpPr>
        <p:spPr bwMode="auto">
          <a:xfrm>
            <a:off x="3771900" y="5867400"/>
            <a:ext cx="2025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4" name="TextBox 13"/>
          <p:cNvSpPr txBox="1">
            <a:spLocks noChangeArrowheads="1"/>
          </p:cNvSpPr>
          <p:nvPr/>
        </p:nvSpPr>
        <p:spPr bwMode="auto">
          <a:xfrm>
            <a:off x="393954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CONFLICT</a:t>
            </a:r>
          </a:p>
        </p:txBody>
      </p:sp>
      <p:sp>
        <p:nvSpPr>
          <p:cNvPr id="2166" name="Line 118"/>
          <p:cNvSpPr>
            <a:spLocks noChangeShapeType="1"/>
          </p:cNvSpPr>
          <p:nvPr/>
        </p:nvSpPr>
        <p:spPr bwMode="auto">
          <a:xfrm flipV="1">
            <a:off x="4442460" y="59880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7" name="TextBox 53"/>
          <p:cNvSpPr txBox="1">
            <a:spLocks noChangeArrowheads="1"/>
          </p:cNvSpPr>
          <p:nvPr/>
        </p:nvSpPr>
        <p:spPr bwMode="auto">
          <a:xfrm>
            <a:off x="3268982" y="6191253"/>
            <a:ext cx="257571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Misunderstanding</a:t>
            </a:r>
          </a:p>
        </p:txBody>
      </p:sp>
      <p:sp>
        <p:nvSpPr>
          <p:cNvPr id="2168" name="Line 120"/>
          <p:cNvSpPr>
            <a:spLocks noChangeShapeType="1"/>
          </p:cNvSpPr>
          <p:nvPr/>
        </p:nvSpPr>
        <p:spPr bwMode="auto">
          <a:xfrm>
            <a:off x="4994275" y="5867400"/>
            <a:ext cx="3702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0" name="TextBox 14"/>
          <p:cNvSpPr txBox="1">
            <a:spLocks noChangeArrowheads="1"/>
          </p:cNvSpPr>
          <p:nvPr/>
        </p:nvSpPr>
        <p:spPr bwMode="auto">
          <a:xfrm>
            <a:off x="536448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VIOLENCE</a:t>
            </a:r>
          </a:p>
        </p:txBody>
      </p:sp>
      <p:sp>
        <p:nvSpPr>
          <p:cNvPr id="2171" name="TextBox 27"/>
          <p:cNvSpPr txBox="1">
            <a:spLocks noChangeArrowheads="1"/>
          </p:cNvSpPr>
          <p:nvPr/>
        </p:nvSpPr>
        <p:spPr bwMode="auto">
          <a:xfrm>
            <a:off x="2598420" y="4267203"/>
            <a:ext cx="310134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300" b="1" i="1">
                <a:solidFill>
                  <a:srgbClr val="000066"/>
                </a:solidFill>
                <a:ea typeface="ＭＳ Ｐゴシック" pitchFamily="-106" charset="-128"/>
                <a:cs typeface="Arial" charset="0"/>
              </a:rPr>
              <a:t>“Violence can never be justified”               </a:t>
            </a:r>
          </a:p>
        </p:txBody>
      </p:sp>
      <p:sp>
        <p:nvSpPr>
          <p:cNvPr id="2172" name="TextBox 27"/>
          <p:cNvSpPr txBox="1">
            <a:spLocks noChangeArrowheads="1"/>
          </p:cNvSpPr>
          <p:nvPr/>
        </p:nvSpPr>
        <p:spPr bwMode="auto">
          <a:xfrm>
            <a:off x="5867400" y="4572003"/>
            <a:ext cx="310134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300" b="1" i="1">
                <a:solidFill>
                  <a:srgbClr val="000066"/>
                </a:solidFill>
                <a:ea typeface="ＭＳ Ｐゴシック" pitchFamily="-106" charset="-128"/>
                <a:cs typeface="Arial" charset="0"/>
              </a:rPr>
              <a:t>“Violence in any form is sinful”               </a:t>
            </a:r>
          </a:p>
        </p:txBody>
      </p:sp>
      <p:sp>
        <p:nvSpPr>
          <p:cNvPr id="2173" name="Line 125"/>
          <p:cNvSpPr>
            <a:spLocks noChangeShapeType="1"/>
          </p:cNvSpPr>
          <p:nvPr/>
        </p:nvSpPr>
        <p:spPr bwMode="auto">
          <a:xfrm>
            <a:off x="6454140"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4" name="Text Box 126"/>
          <p:cNvSpPr txBox="1">
            <a:spLocks noChangeArrowheads="1"/>
          </p:cNvSpPr>
          <p:nvPr/>
        </p:nvSpPr>
        <p:spPr bwMode="auto">
          <a:xfrm>
            <a:off x="6705600" y="5715000"/>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BREAK</a:t>
            </a:r>
          </a:p>
        </p:txBody>
      </p:sp>
      <p:sp>
        <p:nvSpPr>
          <p:cNvPr id="2175" name="Line 127"/>
          <p:cNvSpPr>
            <a:spLocks noChangeShapeType="1"/>
          </p:cNvSpPr>
          <p:nvPr/>
        </p:nvSpPr>
        <p:spPr bwMode="auto">
          <a:xfrm flipV="1">
            <a:off x="7124700" y="56134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7" name="TextBox 54"/>
          <p:cNvSpPr txBox="1">
            <a:spLocks noChangeArrowheads="1"/>
          </p:cNvSpPr>
          <p:nvPr/>
        </p:nvSpPr>
        <p:spPr bwMode="auto">
          <a:xfrm>
            <a:off x="6572885" y="53467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Divorce</a:t>
            </a:r>
          </a:p>
        </p:txBody>
      </p:sp>
      <p:sp>
        <p:nvSpPr>
          <p:cNvPr id="2178" name="Line 130"/>
          <p:cNvSpPr>
            <a:spLocks noChangeShapeType="1"/>
          </p:cNvSpPr>
          <p:nvPr/>
        </p:nvSpPr>
        <p:spPr bwMode="auto">
          <a:xfrm>
            <a:off x="7124700" y="5943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9" name="TextBox 55"/>
          <p:cNvSpPr txBox="1">
            <a:spLocks noChangeArrowheads="1"/>
          </p:cNvSpPr>
          <p:nvPr/>
        </p:nvSpPr>
        <p:spPr bwMode="auto">
          <a:xfrm>
            <a:off x="6551930" y="6045203"/>
            <a:ext cx="113855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Walkout</a:t>
            </a:r>
          </a:p>
        </p:txBody>
      </p:sp>
      <p:sp>
        <p:nvSpPr>
          <p:cNvPr id="2183" name="Line 135"/>
          <p:cNvSpPr>
            <a:spLocks noChangeShapeType="1"/>
          </p:cNvSpPr>
          <p:nvPr/>
        </p:nvSpPr>
        <p:spPr bwMode="auto">
          <a:xfrm flipV="1">
            <a:off x="7124700" y="5257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4" name="TextBox 15"/>
          <p:cNvSpPr txBox="1">
            <a:spLocks noChangeArrowheads="1"/>
          </p:cNvSpPr>
          <p:nvPr/>
        </p:nvSpPr>
        <p:spPr bwMode="auto">
          <a:xfrm>
            <a:off x="6845300" y="499110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War</a:t>
            </a:r>
          </a:p>
        </p:txBody>
      </p:sp>
      <p:sp>
        <p:nvSpPr>
          <p:cNvPr id="2185" name="Line 137"/>
          <p:cNvSpPr>
            <a:spLocks noChangeShapeType="1"/>
          </p:cNvSpPr>
          <p:nvPr/>
        </p:nvSpPr>
        <p:spPr bwMode="auto">
          <a:xfrm>
            <a:off x="7124700" y="629285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6" name="TextBox 56"/>
          <p:cNvSpPr txBox="1">
            <a:spLocks noChangeArrowheads="1"/>
          </p:cNvSpPr>
          <p:nvPr/>
        </p:nvSpPr>
        <p:spPr bwMode="auto">
          <a:xfrm>
            <a:off x="6579870" y="64135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Strike</a:t>
            </a:r>
          </a:p>
        </p:txBody>
      </p:sp>
      <p:sp>
        <p:nvSpPr>
          <p:cNvPr id="84"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Text Box 97"/>
          <p:cNvSpPr txBox="1">
            <a:spLocks noChangeArrowheads="1"/>
          </p:cNvSpPr>
          <p:nvPr/>
        </p:nvSpPr>
        <p:spPr bwMode="auto">
          <a:xfrm>
            <a:off x="1201420" y="6542088"/>
            <a:ext cx="10425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Suffering</a:t>
            </a:r>
          </a:p>
        </p:txBody>
      </p:sp>
    </p:spTree>
    <p:extLst>
      <p:ext uri="{BB962C8B-B14F-4D97-AF65-F5344CB8AC3E}">
        <p14:creationId xmlns:p14="http://schemas.microsoft.com/office/powerpoint/2010/main" val="21265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71"/>
                                        </p:tgtEl>
                                        <p:attrNameLst>
                                          <p:attrName>style.visibility</p:attrName>
                                        </p:attrNameLst>
                                      </p:cBhvr>
                                      <p:to>
                                        <p:strVal val="visible"/>
                                      </p:to>
                                    </p:set>
                                  </p:childTnLst>
                                  <p:subTnLst>
                                    <p:set>
                                      <p:cBhvr override="childStyle">
                                        <p:cTn dur="1" fill="hold" display="0" masterRel="nextClick" afterEffect="1"/>
                                        <p:tgtEl>
                                          <p:spTgt spid="217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72"/>
                                        </p:tgtEl>
                                        <p:attrNameLst>
                                          <p:attrName>style.visibility</p:attrName>
                                        </p:attrNameLst>
                                      </p:cBhvr>
                                      <p:to>
                                        <p:strVal val="visible"/>
                                      </p:to>
                                    </p:set>
                                  </p:childTnLst>
                                  <p:subTnLst>
                                    <p:set>
                                      <p:cBhvr override="childStyle">
                                        <p:cTn dur="1" fill="hold" display="0" masterRel="nextClick" afterEffect="1"/>
                                        <p:tgtEl>
                                          <p:spTgt spid="217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1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1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1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1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1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 grpId="0" animBg="1"/>
      <p:bldP spid="2160" grpId="0" autoUpdateAnimBg="0"/>
      <p:bldP spid="2163" grpId="0" animBg="1"/>
      <p:bldP spid="2164" grpId="0" autoUpdateAnimBg="0"/>
      <p:bldP spid="2166" grpId="0" animBg="1"/>
      <p:bldP spid="2167" grpId="0" autoUpdateAnimBg="0"/>
      <p:bldP spid="2168" grpId="0" animBg="1"/>
      <p:bldP spid="2170" grpId="0" autoUpdateAnimBg="0"/>
      <p:bldP spid="2171" grpId="0" autoUpdateAnimBg="0"/>
      <p:bldP spid="2172" grpId="0" autoUpdateAnimBg="0"/>
      <p:bldP spid="2173" grpId="0" animBg="1"/>
      <p:bldP spid="2174" grpId="0" autoUpdateAnimBg="0"/>
      <p:bldP spid="2175" grpId="0" animBg="1"/>
      <p:bldP spid="2177" grpId="0" autoUpdateAnimBg="0"/>
      <p:bldP spid="2178" grpId="0" animBg="1"/>
      <p:bldP spid="2179" grpId="0" autoUpdateAnimBg="0"/>
      <p:bldP spid="2183" grpId="0" animBg="1"/>
      <p:bldP spid="2184" grpId="0" autoUpdateAnimBg="0"/>
      <p:bldP spid="2185" grpId="0" animBg="1"/>
      <p:bldP spid="218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latin typeface="Times New Roman" pitchFamily="18" charset="0"/>
              <a:ea typeface="ＭＳ Ｐゴシック" pitchFamily="-106" charset="-128"/>
            </a:endParaRPr>
          </a:p>
        </p:txBody>
      </p:sp>
      <p:grpSp>
        <p:nvGrpSpPr>
          <p:cNvPr id="2" name="Group 5"/>
          <p:cNvGrpSpPr>
            <a:grpSpLocks/>
          </p:cNvGrpSpPr>
          <p:nvPr/>
        </p:nvGrpSpPr>
        <p:grpSpPr bwMode="auto">
          <a:xfrm>
            <a:off x="2179320" y="3124202"/>
            <a:ext cx="1100138" cy="652463"/>
            <a:chOff x="1135" y="1954"/>
            <a:chExt cx="630" cy="411"/>
          </a:xfrm>
        </p:grpSpPr>
        <p:sp>
          <p:nvSpPr>
            <p:cNvPr id="9295" name="AutoShape 6"/>
            <p:cNvSpPr>
              <a:spLocks noChangeArrowheads="1"/>
            </p:cNvSpPr>
            <p:nvPr/>
          </p:nvSpPr>
          <p:spPr bwMode="auto">
            <a:xfrm>
              <a:off x="1135" y="1954"/>
              <a:ext cx="503" cy="411"/>
            </a:xfrm>
            <a:custGeom>
              <a:avLst/>
              <a:gdLst>
                <a:gd name="T0" fmla="*/ 253 w 21600"/>
                <a:gd name="T1" fmla="*/ 42 h 21600"/>
                <a:gd name="T2" fmla="*/ 68 w 21600"/>
                <a:gd name="T3" fmla="*/ 206 h 21600"/>
                <a:gd name="T4" fmla="*/ 253 w 21600"/>
                <a:gd name="T5" fmla="*/ 411 h 21600"/>
                <a:gd name="T6" fmla="*/ 435 w 21600"/>
                <a:gd name="T7" fmla="*/ 206 h 21600"/>
                <a:gd name="T8" fmla="*/ 17694720 60000 65536"/>
                <a:gd name="T9" fmla="*/ 11796480 60000 65536"/>
                <a:gd name="T10" fmla="*/ 5898240 60000 65536"/>
                <a:gd name="T11" fmla="*/ 0 60000 65536"/>
                <a:gd name="T12" fmla="*/ 5024 w 21600"/>
                <a:gd name="T13" fmla="*/ 2260 h 21600"/>
                <a:gd name="T14" fmla="*/ 16576 w 21600"/>
                <a:gd name="T15" fmla="*/ 1366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p:spPr>
          <p:txBody>
            <a:bodyPr wrap="none" anchor="ctr"/>
            <a:lstStyle/>
            <a:p>
              <a:endParaRPr lang="en-US"/>
            </a:p>
          </p:txBody>
        </p:sp>
        <p:sp>
          <p:nvSpPr>
            <p:cNvPr id="9296"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solidFill>
                  <a:ea typeface="ＭＳ Ｐゴシック" pitchFamily="-106" charset="-128"/>
                  <a:cs typeface="Arial" charset="0"/>
                </a:rPr>
                <a:t>“I AM”</a:t>
              </a:r>
            </a:p>
          </p:txBody>
        </p:sp>
      </p:grpSp>
      <p:sp>
        <p:nvSpPr>
          <p:cNvPr id="2077" name="Text Box 29"/>
          <p:cNvSpPr txBox="1">
            <a:spLocks noChangeArrowheads="1"/>
          </p:cNvSpPr>
          <p:nvPr/>
        </p:nvSpPr>
        <p:spPr bwMode="auto">
          <a:xfrm>
            <a:off x="3185160" y="3048000"/>
            <a:ext cx="9220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Thinking</a:t>
            </a:r>
          </a:p>
        </p:txBody>
      </p:sp>
      <p:sp>
        <p:nvSpPr>
          <p:cNvPr id="207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1"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Text Box 35"/>
          <p:cNvSpPr txBox="1">
            <a:spLocks noChangeArrowheads="1"/>
          </p:cNvSpPr>
          <p:nvPr/>
        </p:nvSpPr>
        <p:spPr bwMode="auto">
          <a:xfrm>
            <a:off x="3213100" y="3290891"/>
            <a:ext cx="88011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Feeling</a:t>
            </a:r>
          </a:p>
        </p:txBody>
      </p:sp>
      <p:sp>
        <p:nvSpPr>
          <p:cNvPr id="2084" name="Text Box 36"/>
          <p:cNvSpPr txBox="1">
            <a:spLocks noChangeArrowheads="1"/>
          </p:cNvSpPr>
          <p:nvPr/>
        </p:nvSpPr>
        <p:spPr bwMode="auto">
          <a:xfrm>
            <a:off x="3192145" y="3549650"/>
            <a:ext cx="91503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ea typeface="ＭＳ Ｐゴシック" pitchFamily="-106" charset="-128"/>
              </a:rPr>
              <a:t>Acting</a:t>
            </a:r>
          </a:p>
        </p:txBody>
      </p:sp>
      <p:sp>
        <p:nvSpPr>
          <p:cNvPr id="2101"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ea typeface="ＭＳ Ｐゴシック" pitchFamily="-106" charset="-128"/>
              </a:rPr>
              <a:t>POWER </a:t>
            </a:r>
            <a:r>
              <a:rPr lang="en-US" sz="2000">
                <a:ea typeface="ＭＳ Ｐゴシック" pitchFamily="-106" charset="-128"/>
              </a:rPr>
              <a:t> =</a:t>
            </a:r>
          </a:p>
        </p:txBody>
      </p:sp>
      <p:sp>
        <p:nvSpPr>
          <p:cNvPr id="2102" name="Text Box 54"/>
          <p:cNvSpPr txBox="1">
            <a:spLocks noChangeArrowheads="1"/>
          </p:cNvSpPr>
          <p:nvPr/>
        </p:nvSpPr>
        <p:spPr bwMode="auto">
          <a:xfrm>
            <a:off x="586740" y="3733802"/>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about Relationships</a:t>
            </a:r>
          </a:p>
        </p:txBody>
      </p:sp>
      <p:sp>
        <p:nvSpPr>
          <p:cNvPr id="2103" name="Text Box 55"/>
          <p:cNvSpPr txBox="1">
            <a:spLocks noChangeArrowheads="1"/>
          </p:cNvSpPr>
          <p:nvPr/>
        </p:nvSpPr>
        <p:spPr bwMode="auto">
          <a:xfrm>
            <a:off x="586740" y="2819403"/>
            <a:ext cx="30175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“the ability to influence”</a:t>
            </a:r>
          </a:p>
        </p:txBody>
      </p:sp>
      <p:sp>
        <p:nvSpPr>
          <p:cNvPr id="2105"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6"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400" b="1">
                <a:ea typeface="ＭＳ Ｐゴシック" pitchFamily="-106" charset="-128"/>
              </a:rPr>
              <a:t> </a:t>
            </a:r>
            <a:r>
              <a:rPr lang="en-US" sz="1300" b="1">
                <a:ea typeface="ＭＳ Ｐゴシック" pitchFamily="-106" charset="-128"/>
              </a:rPr>
              <a:t>FORCE / ENERGY</a:t>
            </a:r>
          </a:p>
        </p:txBody>
      </p:sp>
      <p:sp>
        <p:nvSpPr>
          <p:cNvPr id="2108"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200">
                <a:latin typeface="Times New Roman" pitchFamily="18" charset="0"/>
                <a:ea typeface="ＭＳ Ｐゴシック" pitchFamily="-106" charset="-128"/>
              </a:rPr>
              <a:t> </a:t>
            </a:r>
            <a:r>
              <a:rPr lang="en-US" sz="1300" b="1">
                <a:ea typeface="ＭＳ Ｐゴシック" pitchFamily="-106" charset="-128"/>
              </a:rPr>
              <a:t>FORCE / ENERGY</a:t>
            </a:r>
            <a:endParaRPr lang="en-US" sz="1300">
              <a:latin typeface="Times New Roman" pitchFamily="18" charset="0"/>
              <a:ea typeface="ＭＳ Ｐゴシック" pitchFamily="-106" charset="-128"/>
            </a:endParaRPr>
          </a:p>
        </p:txBody>
      </p:sp>
      <p:sp>
        <p:nvSpPr>
          <p:cNvPr id="2109"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5"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6"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Affirmation</a:t>
            </a:r>
          </a:p>
        </p:txBody>
      </p:sp>
      <p:sp>
        <p:nvSpPr>
          <p:cNvPr id="2127"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Correction</a:t>
            </a:r>
          </a:p>
        </p:txBody>
      </p:sp>
      <p:sp>
        <p:nvSpPr>
          <p:cNvPr id="2128"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Respect</a:t>
            </a:r>
            <a:r>
              <a:rPr lang="en-US" sz="1300" b="1">
                <a:solidFill>
                  <a:srgbClr val="FF7C80"/>
                </a:solidFill>
                <a:ea typeface="ＭＳ Ｐゴシック" pitchFamily="-106" charset="-128"/>
              </a:rPr>
              <a:t> </a:t>
            </a:r>
          </a:p>
        </p:txBody>
      </p:sp>
      <p:sp>
        <p:nvSpPr>
          <p:cNvPr id="2129"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Challenge</a:t>
            </a:r>
          </a:p>
        </p:txBody>
      </p:sp>
      <p:sp>
        <p:nvSpPr>
          <p:cNvPr id="2130" name="Line 82"/>
          <p:cNvSpPr>
            <a:spLocks noChangeShapeType="1"/>
          </p:cNvSpPr>
          <p:nvPr/>
        </p:nvSpPr>
        <p:spPr bwMode="auto">
          <a:xfrm flipH="1" flipV="1">
            <a:off x="419100" y="939800"/>
            <a:ext cx="0" cy="387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1"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rPr>
              <a:t>CARE</a:t>
            </a:r>
          </a:p>
        </p:txBody>
      </p:sp>
      <p:sp>
        <p:nvSpPr>
          <p:cNvPr id="2132" name="Text Box 84"/>
          <p:cNvSpPr txBox="1">
            <a:spLocks noChangeArrowheads="1"/>
          </p:cNvSpPr>
          <p:nvPr/>
        </p:nvSpPr>
        <p:spPr bwMode="auto">
          <a:xfrm>
            <a:off x="8289451" y="2176466"/>
            <a:ext cx="1517491"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POSITIVE WAYS OF RELATING</a:t>
            </a:r>
          </a:p>
        </p:txBody>
      </p:sp>
      <p:sp>
        <p:nvSpPr>
          <p:cNvPr id="2133" name="Text Box 85"/>
          <p:cNvSpPr txBox="1">
            <a:spLocks noChangeArrowheads="1"/>
          </p:cNvSpPr>
          <p:nvPr/>
        </p:nvSpPr>
        <p:spPr bwMode="auto">
          <a:xfrm>
            <a:off x="8046720" y="3429000"/>
            <a:ext cx="17602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NEGATIVE WAYS OF RELATING</a:t>
            </a:r>
          </a:p>
        </p:txBody>
      </p:sp>
      <p:sp>
        <p:nvSpPr>
          <p:cNvPr id="2134"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5"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Coercion</a:t>
            </a:r>
          </a:p>
        </p:txBody>
      </p:sp>
      <p:sp>
        <p:nvSpPr>
          <p:cNvPr id="2136"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Exploitation</a:t>
            </a:r>
          </a:p>
        </p:txBody>
      </p:sp>
      <p:sp>
        <p:nvSpPr>
          <p:cNvPr id="2137"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Manipulation</a:t>
            </a:r>
          </a:p>
        </p:txBody>
      </p:sp>
      <p:sp>
        <p:nvSpPr>
          <p:cNvPr id="2138"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Domination</a:t>
            </a:r>
          </a:p>
        </p:txBody>
      </p:sp>
      <p:sp>
        <p:nvSpPr>
          <p:cNvPr id="2139"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0"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CONTROL</a:t>
            </a:r>
          </a:p>
        </p:txBody>
      </p:sp>
      <p:sp>
        <p:nvSpPr>
          <p:cNvPr id="2141"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3"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ABUSE</a:t>
            </a:r>
          </a:p>
        </p:txBody>
      </p:sp>
      <p:sp>
        <p:nvSpPr>
          <p:cNvPr id="2144"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5"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Hurt</a:t>
            </a:r>
          </a:p>
        </p:txBody>
      </p:sp>
      <p:sp>
        <p:nvSpPr>
          <p:cNvPr id="2146"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7"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Injury</a:t>
            </a:r>
          </a:p>
        </p:txBody>
      </p:sp>
      <p:sp>
        <p:nvSpPr>
          <p:cNvPr id="2150" name="TextBox 27"/>
          <p:cNvSpPr txBox="1">
            <a:spLocks noChangeArrowheads="1"/>
          </p:cNvSpPr>
          <p:nvPr/>
        </p:nvSpPr>
        <p:spPr bwMode="auto">
          <a:xfrm>
            <a:off x="2346960" y="5181600"/>
            <a:ext cx="366014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300" b="1" i="1">
                <a:solidFill>
                  <a:srgbClr val="000066"/>
                </a:solidFill>
                <a:ea typeface="ＭＳ Ｐゴシック" pitchFamily="-106" charset="-128"/>
                <a:cs typeface="Arial" charset="0"/>
              </a:rPr>
              <a:t>Abuse is “any way one uses to control another through fear and intimidation</a:t>
            </a:r>
          </a:p>
        </p:txBody>
      </p:sp>
      <p:grpSp>
        <p:nvGrpSpPr>
          <p:cNvPr id="3" name="Group 103"/>
          <p:cNvGrpSpPr>
            <a:grpSpLocks/>
          </p:cNvGrpSpPr>
          <p:nvPr/>
        </p:nvGrpSpPr>
        <p:grpSpPr bwMode="auto">
          <a:xfrm>
            <a:off x="838200" y="5562600"/>
            <a:ext cx="593725" cy="541338"/>
            <a:chOff x="395" y="3762"/>
            <a:chExt cx="340" cy="341"/>
          </a:xfrm>
        </p:grpSpPr>
        <p:sp>
          <p:nvSpPr>
            <p:cNvPr id="9291"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2"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3"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94"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56"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Fear</a:t>
            </a:r>
          </a:p>
        </p:txBody>
      </p:sp>
      <p:sp>
        <p:nvSpPr>
          <p:cNvPr id="2157"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Intimidation</a:t>
            </a:r>
          </a:p>
        </p:txBody>
      </p:sp>
      <p:sp>
        <p:nvSpPr>
          <p:cNvPr id="2159" name="Line 111"/>
          <p:cNvSpPr>
            <a:spLocks noChangeShapeType="1"/>
          </p:cNvSpPr>
          <p:nvPr/>
        </p:nvSpPr>
        <p:spPr bwMode="auto">
          <a:xfrm>
            <a:off x="2095500" y="5861050"/>
            <a:ext cx="30035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 name="TextBox 12"/>
          <p:cNvSpPr txBox="1">
            <a:spLocks noChangeArrowheads="1"/>
          </p:cNvSpPr>
          <p:nvPr/>
        </p:nvSpPr>
        <p:spPr bwMode="auto">
          <a:xfrm>
            <a:off x="2346960" y="57150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DESTRUCTIVE</a:t>
            </a:r>
          </a:p>
        </p:txBody>
      </p:sp>
      <p:sp>
        <p:nvSpPr>
          <p:cNvPr id="2163" name="Line 115"/>
          <p:cNvSpPr>
            <a:spLocks noChangeShapeType="1"/>
          </p:cNvSpPr>
          <p:nvPr/>
        </p:nvSpPr>
        <p:spPr bwMode="auto">
          <a:xfrm>
            <a:off x="3771900" y="5867400"/>
            <a:ext cx="2025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4" name="TextBox 13"/>
          <p:cNvSpPr txBox="1">
            <a:spLocks noChangeArrowheads="1"/>
          </p:cNvSpPr>
          <p:nvPr/>
        </p:nvSpPr>
        <p:spPr bwMode="auto">
          <a:xfrm>
            <a:off x="393954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CONFLICT</a:t>
            </a:r>
          </a:p>
        </p:txBody>
      </p:sp>
      <p:sp>
        <p:nvSpPr>
          <p:cNvPr id="2166" name="Line 118"/>
          <p:cNvSpPr>
            <a:spLocks noChangeShapeType="1"/>
          </p:cNvSpPr>
          <p:nvPr/>
        </p:nvSpPr>
        <p:spPr bwMode="auto">
          <a:xfrm flipV="1">
            <a:off x="4442460" y="59880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7" name="TextBox 53"/>
          <p:cNvSpPr txBox="1">
            <a:spLocks noChangeArrowheads="1"/>
          </p:cNvSpPr>
          <p:nvPr/>
        </p:nvSpPr>
        <p:spPr bwMode="auto">
          <a:xfrm>
            <a:off x="3268982" y="6191253"/>
            <a:ext cx="257571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Misunderstanding</a:t>
            </a:r>
          </a:p>
        </p:txBody>
      </p:sp>
      <p:sp>
        <p:nvSpPr>
          <p:cNvPr id="2168" name="Line 120"/>
          <p:cNvSpPr>
            <a:spLocks noChangeShapeType="1"/>
          </p:cNvSpPr>
          <p:nvPr/>
        </p:nvSpPr>
        <p:spPr bwMode="auto">
          <a:xfrm>
            <a:off x="4994275" y="5867400"/>
            <a:ext cx="3702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0" name="TextBox 14"/>
          <p:cNvSpPr txBox="1">
            <a:spLocks noChangeArrowheads="1"/>
          </p:cNvSpPr>
          <p:nvPr/>
        </p:nvSpPr>
        <p:spPr bwMode="auto">
          <a:xfrm>
            <a:off x="536448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VIOLENCE</a:t>
            </a:r>
          </a:p>
        </p:txBody>
      </p:sp>
      <p:sp>
        <p:nvSpPr>
          <p:cNvPr id="2171" name="TextBox 27"/>
          <p:cNvSpPr txBox="1">
            <a:spLocks noChangeArrowheads="1"/>
          </p:cNvSpPr>
          <p:nvPr/>
        </p:nvSpPr>
        <p:spPr bwMode="auto">
          <a:xfrm>
            <a:off x="2598420" y="4267203"/>
            <a:ext cx="310134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300" b="1" i="1">
                <a:solidFill>
                  <a:srgbClr val="000066"/>
                </a:solidFill>
                <a:ea typeface="ＭＳ Ｐゴシック" pitchFamily="-106" charset="-128"/>
                <a:cs typeface="Arial" charset="0"/>
              </a:rPr>
              <a:t>“Violence can never be justified”               </a:t>
            </a:r>
          </a:p>
        </p:txBody>
      </p:sp>
      <p:sp>
        <p:nvSpPr>
          <p:cNvPr id="2172" name="TextBox 27"/>
          <p:cNvSpPr txBox="1">
            <a:spLocks noChangeArrowheads="1"/>
          </p:cNvSpPr>
          <p:nvPr/>
        </p:nvSpPr>
        <p:spPr bwMode="auto">
          <a:xfrm>
            <a:off x="5867400" y="4572003"/>
            <a:ext cx="310134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300" b="1" i="1">
                <a:solidFill>
                  <a:srgbClr val="000066"/>
                </a:solidFill>
                <a:ea typeface="ＭＳ Ｐゴシック" pitchFamily="-106" charset="-128"/>
                <a:cs typeface="Arial" charset="0"/>
              </a:rPr>
              <a:t>“Violence in any form is sinful”               </a:t>
            </a:r>
          </a:p>
        </p:txBody>
      </p:sp>
      <p:sp>
        <p:nvSpPr>
          <p:cNvPr id="2173" name="Line 125"/>
          <p:cNvSpPr>
            <a:spLocks noChangeShapeType="1"/>
          </p:cNvSpPr>
          <p:nvPr/>
        </p:nvSpPr>
        <p:spPr bwMode="auto">
          <a:xfrm>
            <a:off x="6454140"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4" name="Text Box 126"/>
          <p:cNvSpPr txBox="1">
            <a:spLocks noChangeArrowheads="1"/>
          </p:cNvSpPr>
          <p:nvPr/>
        </p:nvSpPr>
        <p:spPr bwMode="auto">
          <a:xfrm>
            <a:off x="6705600" y="5715000"/>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BREAK</a:t>
            </a:r>
          </a:p>
        </p:txBody>
      </p:sp>
      <p:sp>
        <p:nvSpPr>
          <p:cNvPr id="2175" name="Line 127"/>
          <p:cNvSpPr>
            <a:spLocks noChangeShapeType="1"/>
          </p:cNvSpPr>
          <p:nvPr/>
        </p:nvSpPr>
        <p:spPr bwMode="auto">
          <a:xfrm flipV="1">
            <a:off x="7124700" y="56134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7" name="TextBox 54"/>
          <p:cNvSpPr txBox="1">
            <a:spLocks noChangeArrowheads="1"/>
          </p:cNvSpPr>
          <p:nvPr/>
        </p:nvSpPr>
        <p:spPr bwMode="auto">
          <a:xfrm>
            <a:off x="6572885" y="53467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Divorce</a:t>
            </a:r>
          </a:p>
        </p:txBody>
      </p:sp>
      <p:sp>
        <p:nvSpPr>
          <p:cNvPr id="2178" name="Line 130"/>
          <p:cNvSpPr>
            <a:spLocks noChangeShapeType="1"/>
          </p:cNvSpPr>
          <p:nvPr/>
        </p:nvSpPr>
        <p:spPr bwMode="auto">
          <a:xfrm>
            <a:off x="7124700" y="5943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9" name="TextBox 55"/>
          <p:cNvSpPr txBox="1">
            <a:spLocks noChangeArrowheads="1"/>
          </p:cNvSpPr>
          <p:nvPr/>
        </p:nvSpPr>
        <p:spPr bwMode="auto">
          <a:xfrm>
            <a:off x="6551930" y="6045203"/>
            <a:ext cx="113855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Walkout</a:t>
            </a:r>
          </a:p>
        </p:txBody>
      </p:sp>
      <p:sp>
        <p:nvSpPr>
          <p:cNvPr id="2183" name="Line 135"/>
          <p:cNvSpPr>
            <a:spLocks noChangeShapeType="1"/>
          </p:cNvSpPr>
          <p:nvPr/>
        </p:nvSpPr>
        <p:spPr bwMode="auto">
          <a:xfrm flipV="1">
            <a:off x="7124700" y="5257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4" name="TextBox 15"/>
          <p:cNvSpPr txBox="1">
            <a:spLocks noChangeArrowheads="1"/>
          </p:cNvSpPr>
          <p:nvPr/>
        </p:nvSpPr>
        <p:spPr bwMode="auto">
          <a:xfrm>
            <a:off x="6845300" y="499110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War</a:t>
            </a:r>
          </a:p>
        </p:txBody>
      </p:sp>
      <p:sp>
        <p:nvSpPr>
          <p:cNvPr id="2185" name="Line 137"/>
          <p:cNvSpPr>
            <a:spLocks noChangeShapeType="1"/>
          </p:cNvSpPr>
          <p:nvPr/>
        </p:nvSpPr>
        <p:spPr bwMode="auto">
          <a:xfrm>
            <a:off x="7124700" y="629285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6" name="TextBox 56"/>
          <p:cNvSpPr txBox="1">
            <a:spLocks noChangeArrowheads="1"/>
          </p:cNvSpPr>
          <p:nvPr/>
        </p:nvSpPr>
        <p:spPr bwMode="auto">
          <a:xfrm>
            <a:off x="6579870" y="64135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Strike</a:t>
            </a:r>
          </a:p>
        </p:txBody>
      </p:sp>
      <p:sp>
        <p:nvSpPr>
          <p:cNvPr id="2187" name="Line 139"/>
          <p:cNvSpPr>
            <a:spLocks noChangeShapeType="1"/>
          </p:cNvSpPr>
          <p:nvPr/>
        </p:nvSpPr>
        <p:spPr bwMode="auto">
          <a:xfrm>
            <a:off x="743902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8" name="TextBox 16"/>
          <p:cNvSpPr txBox="1">
            <a:spLocks noChangeArrowheads="1"/>
          </p:cNvSpPr>
          <p:nvPr/>
        </p:nvSpPr>
        <p:spPr bwMode="auto">
          <a:xfrm>
            <a:off x="7627620" y="5715003"/>
            <a:ext cx="7543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HATE</a:t>
            </a:r>
          </a:p>
        </p:txBody>
      </p:sp>
      <p:sp>
        <p:nvSpPr>
          <p:cNvPr id="2189" name="Line 141"/>
          <p:cNvSpPr>
            <a:spLocks noChangeShapeType="1"/>
          </p:cNvSpPr>
          <p:nvPr/>
        </p:nvSpPr>
        <p:spPr bwMode="auto">
          <a:xfrm>
            <a:off x="826325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90" name="TextBox 17"/>
          <p:cNvSpPr txBox="1">
            <a:spLocks noChangeArrowheads="1"/>
          </p:cNvSpPr>
          <p:nvPr/>
        </p:nvSpPr>
        <p:spPr bwMode="auto">
          <a:xfrm>
            <a:off x="8465820" y="5715003"/>
            <a:ext cx="15925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INDIFFERENCE</a:t>
            </a:r>
          </a:p>
        </p:txBody>
      </p:sp>
      <p:sp>
        <p:nvSpPr>
          <p:cNvPr id="2191" name="Line 143"/>
          <p:cNvSpPr>
            <a:spLocks noChangeShapeType="1"/>
          </p:cNvSpPr>
          <p:nvPr/>
        </p:nvSpPr>
        <p:spPr bwMode="auto">
          <a:xfrm>
            <a:off x="9220200" y="5943600"/>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92" name="TextBox 60"/>
          <p:cNvSpPr txBox="1">
            <a:spLocks noChangeArrowheads="1"/>
          </p:cNvSpPr>
          <p:nvPr/>
        </p:nvSpPr>
        <p:spPr bwMode="auto">
          <a:xfrm>
            <a:off x="8633460" y="611505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Hardness of Heart</a:t>
            </a:r>
          </a:p>
        </p:txBody>
      </p:sp>
      <p:sp>
        <p:nvSpPr>
          <p:cNvPr id="2193" name="Line 145"/>
          <p:cNvSpPr>
            <a:spLocks noChangeShapeType="1"/>
          </p:cNvSpPr>
          <p:nvPr/>
        </p:nvSpPr>
        <p:spPr bwMode="auto">
          <a:xfrm flipV="1">
            <a:off x="9220200" y="5638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94" name="TextBox 59"/>
          <p:cNvSpPr txBox="1">
            <a:spLocks noChangeArrowheads="1"/>
          </p:cNvSpPr>
          <p:nvPr/>
        </p:nvSpPr>
        <p:spPr bwMode="auto">
          <a:xfrm>
            <a:off x="8675370" y="53848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Apathy</a:t>
            </a:r>
          </a:p>
        </p:txBody>
      </p:sp>
      <p:sp>
        <p:nvSpPr>
          <p:cNvPr id="2195" name="Line 147"/>
          <p:cNvSpPr>
            <a:spLocks noChangeShapeType="1"/>
          </p:cNvSpPr>
          <p:nvPr/>
        </p:nvSpPr>
        <p:spPr bwMode="auto">
          <a:xfrm flipV="1">
            <a:off x="9220200" y="5308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96" name="Text Box 148"/>
          <p:cNvSpPr txBox="1">
            <a:spLocks noChangeArrowheads="1"/>
          </p:cNvSpPr>
          <p:nvPr/>
        </p:nvSpPr>
        <p:spPr bwMode="auto">
          <a:xfrm>
            <a:off x="8696325" y="5067300"/>
            <a:ext cx="1257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Don’t Care</a:t>
            </a:r>
          </a:p>
        </p:txBody>
      </p:sp>
      <p:sp>
        <p:nvSpPr>
          <p:cNvPr id="84"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Text Box 97"/>
          <p:cNvSpPr txBox="1">
            <a:spLocks noChangeArrowheads="1"/>
          </p:cNvSpPr>
          <p:nvPr/>
        </p:nvSpPr>
        <p:spPr bwMode="auto">
          <a:xfrm>
            <a:off x="1201420" y="6542088"/>
            <a:ext cx="10425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Suffering</a:t>
            </a:r>
          </a:p>
        </p:txBody>
      </p:sp>
    </p:spTree>
    <p:extLst>
      <p:ext uri="{BB962C8B-B14F-4D97-AF65-F5344CB8AC3E}">
        <p14:creationId xmlns:p14="http://schemas.microsoft.com/office/powerpoint/2010/main" val="20814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8" grpId="0" autoUpdateAnimBg="0"/>
      <p:bldP spid="2189" grpId="0" animBg="1"/>
      <p:bldP spid="2190" grpId="0" autoUpdateAnimBg="0"/>
      <p:bldP spid="2191" grpId="0" animBg="1"/>
      <p:bldP spid="2192" grpId="0" autoUpdateAnimBg="0"/>
      <p:bldP spid="2193" grpId="0" animBg="1"/>
      <p:bldP spid="2194" grpId="0" autoUpdateAnimBg="0"/>
      <p:bldP spid="2195" grpId="0" animBg="1"/>
      <p:bldP spid="219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6858000"/>
          </a:xfrm>
        </p:spPr>
        <p:txBody>
          <a:bodyPr>
            <a:normAutofit fontScale="90000"/>
          </a:bodyPr>
          <a:lstStyle/>
          <a:p>
            <a:pPr algn="l"/>
            <a:r>
              <a:rPr lang="en-US" sz="3100" b="1" dirty="0" smtClean="0"/>
              <a:t>“Some </a:t>
            </a:r>
            <a:r>
              <a:rPr lang="en-US" sz="3100" b="1" dirty="0"/>
              <a:t>people </a:t>
            </a:r>
            <a:r>
              <a:rPr lang="en-US" sz="3100" b="1" dirty="0" smtClean="0"/>
              <a:t>assume </a:t>
            </a:r>
            <a:r>
              <a:rPr lang="en-US" sz="3100" b="1" dirty="0"/>
              <a:t>that economic growth, encouraged by a free market, will inevitably </a:t>
            </a:r>
            <a:r>
              <a:rPr lang="en-US" sz="3100" b="1" dirty="0" smtClean="0"/>
              <a:t>bring about </a:t>
            </a:r>
            <a:r>
              <a:rPr lang="en-US" sz="3100" b="1" dirty="0"/>
              <a:t>greater justice and inclusiveness in the world. This opinion, which has never been confirmed by the facts, expresses </a:t>
            </a:r>
            <a:r>
              <a:rPr lang="en-US" sz="3100" b="1" dirty="0" smtClean="0"/>
              <a:t>a naïve trust </a:t>
            </a:r>
            <a:r>
              <a:rPr lang="en-US" sz="3100" b="1" dirty="0"/>
              <a:t>in the </a:t>
            </a:r>
            <a:r>
              <a:rPr lang="en-US" sz="3100" b="1" dirty="0" smtClean="0"/>
              <a:t>goodness </a:t>
            </a:r>
            <a:r>
              <a:rPr lang="en-US" sz="3100" b="1" dirty="0"/>
              <a:t>of those wielding economic power and in the </a:t>
            </a:r>
            <a:r>
              <a:rPr lang="en-US" sz="3100" b="1" dirty="0" err="1"/>
              <a:t>sacralized</a:t>
            </a:r>
            <a:r>
              <a:rPr lang="en-US" sz="3100" b="1" dirty="0"/>
              <a:t> workings of the prevailing economic system. Meanwhile, the excluded are still waiting. </a:t>
            </a:r>
            <a:r>
              <a:rPr lang="en-US" sz="3100" b="1" dirty="0">
                <a:solidFill>
                  <a:srgbClr val="0000CC"/>
                </a:solidFill>
              </a:rPr>
              <a:t>To sustain a lifestyle which excludes </a:t>
            </a:r>
            <a:r>
              <a:rPr lang="en-US" sz="3100" b="1" dirty="0" smtClean="0">
                <a:solidFill>
                  <a:srgbClr val="0000CC"/>
                </a:solidFill>
              </a:rPr>
              <a:t>others a </a:t>
            </a:r>
            <a:r>
              <a:rPr lang="en-US" sz="3100" b="1" dirty="0">
                <a:solidFill>
                  <a:srgbClr val="0000CC"/>
                </a:solidFill>
              </a:rPr>
              <a:t>globalization of indifference has developed. Almost without being aware of it, we end up being incapable of </a:t>
            </a:r>
            <a:r>
              <a:rPr lang="en-US" sz="3100" b="1" dirty="0" smtClean="0">
                <a:solidFill>
                  <a:srgbClr val="0000CC"/>
                </a:solidFill>
              </a:rPr>
              <a:t>feeling </a:t>
            </a:r>
            <a:r>
              <a:rPr lang="en-US" sz="3100" b="1" dirty="0">
                <a:solidFill>
                  <a:srgbClr val="0000CC"/>
                </a:solidFill>
              </a:rPr>
              <a:t>compassion at the outcry of the poor, weeping for other people’s pain, and feeling a need to help them</a:t>
            </a:r>
            <a:r>
              <a:rPr lang="en-US" sz="3100" b="1" dirty="0"/>
              <a:t>, as though all this were someone else’s responsibility and not our own. The culture of prosperity deadens us; we are thrilled if the market offers us something new to purchase. In the meantime all those lives stunted for lack of opportunity seem a mere spectacle; they fail to move </a:t>
            </a:r>
            <a:r>
              <a:rPr lang="en-US" sz="3100" b="1" dirty="0" smtClean="0"/>
              <a:t>us.”  </a:t>
            </a:r>
            <a:r>
              <a:rPr lang="en-US" sz="2400" dirty="0" smtClean="0"/>
              <a:t>Pope Francis, </a:t>
            </a:r>
            <a:r>
              <a:rPr lang="en-US" sz="2400" i="1" dirty="0" err="1" smtClean="0"/>
              <a:t>Evangelii</a:t>
            </a:r>
            <a:r>
              <a:rPr lang="en-US" sz="2400" i="1" dirty="0" smtClean="0"/>
              <a:t> </a:t>
            </a:r>
            <a:r>
              <a:rPr lang="en-US" sz="2400" i="1" dirty="0" err="1" smtClean="0"/>
              <a:t>Gaudium</a:t>
            </a:r>
            <a:r>
              <a:rPr lang="en-US" sz="2400" dirty="0" smtClean="0"/>
              <a:t>, 54.</a:t>
            </a:r>
            <a:endParaRPr lang="en-US" sz="2400" dirty="0"/>
          </a:p>
        </p:txBody>
      </p:sp>
    </p:spTree>
    <p:extLst>
      <p:ext uri="{BB962C8B-B14F-4D97-AF65-F5344CB8AC3E}">
        <p14:creationId xmlns:p14="http://schemas.microsoft.com/office/powerpoint/2010/main" val="316185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Shape 164"/>
          <p:cNvSpPr txBox="1"/>
          <p:nvPr/>
        </p:nvSpPr>
        <p:spPr>
          <a:xfrm>
            <a:off x="7411110" y="76200"/>
            <a:ext cx="2723490" cy="6858000"/>
          </a:xfrm>
          <a:prstGeom prst="rect">
            <a:avLst/>
          </a:prstGeom>
          <a:noFill/>
          <a:ln>
            <a:noFill/>
          </a:ln>
        </p:spPr>
        <p:txBody>
          <a:bodyPr lIns="108247" tIns="108247" rIns="108247" bIns="108247" anchor="t" anchorCtr="0">
            <a:noAutofit/>
          </a:bodyPr>
          <a:lstStyle/>
          <a:p>
            <a:r>
              <a:rPr lang="en" sz="3600" dirty="0"/>
              <a:t>E</a:t>
            </a:r>
            <a:r>
              <a:rPr lang="en" sz="3600" dirty="0" smtClean="0"/>
              <a:t>ight billionaires have the same wealth as that of the 3.6 billion people who make up the poorest half of humanity.</a:t>
            </a:r>
          </a:p>
          <a:p>
            <a:r>
              <a:rPr lang="en" sz="2100" i="1" dirty="0" smtClean="0"/>
              <a:t>An </a:t>
            </a:r>
            <a:r>
              <a:rPr lang="en" sz="2100" i="1" dirty="0"/>
              <a:t>Economy For The 99</a:t>
            </a:r>
            <a:r>
              <a:rPr lang="en" sz="2100" i="1" dirty="0" smtClean="0"/>
              <a:t>%, </a:t>
            </a:r>
            <a:r>
              <a:rPr lang="en" sz="2100" dirty="0" smtClean="0"/>
              <a:t>Oxfam Report, 2017</a:t>
            </a:r>
            <a:endParaRPr lang="en" sz="2100" dirty="0"/>
          </a:p>
        </p:txBody>
      </p:sp>
      <p:pic>
        <p:nvPicPr>
          <p:cNvPr id="165" name="Shape 165" descr="hands-1230688_1280.jpg"/>
          <p:cNvPicPr preferRelativeResize="0"/>
          <p:nvPr/>
        </p:nvPicPr>
        <p:blipFill>
          <a:blip r:embed="rId3">
            <a:alphaModFix/>
          </a:blip>
          <a:stretch>
            <a:fillRect/>
          </a:stretch>
        </p:blipFill>
        <p:spPr>
          <a:xfrm>
            <a:off x="167640" y="304801"/>
            <a:ext cx="6995160" cy="6350000"/>
          </a:xfrm>
          <a:prstGeom prst="rect">
            <a:avLst/>
          </a:prstGeom>
          <a:noFill/>
          <a:ln>
            <a:noFill/>
          </a:ln>
        </p:spPr>
      </p:pic>
    </p:spTree>
    <p:extLst>
      <p:ext uri="{BB962C8B-B14F-4D97-AF65-F5344CB8AC3E}">
        <p14:creationId xmlns:p14="http://schemas.microsoft.com/office/powerpoint/2010/main" val="135619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idx="4294967295"/>
          </p:nvPr>
        </p:nvSpPr>
        <p:spPr>
          <a:xfrm>
            <a:off x="0" y="0"/>
            <a:ext cx="10058400" cy="762000"/>
          </a:xfrm>
        </p:spPr>
        <p:txBody>
          <a:bodyPr>
            <a:noAutofit/>
          </a:bodyPr>
          <a:lstStyle/>
          <a:p>
            <a:r>
              <a:rPr lang="en-US" b="1" dirty="0" smtClean="0">
                <a:solidFill>
                  <a:srgbClr val="0000CC"/>
                </a:solidFill>
              </a:rPr>
              <a:t>THE NEED FOR A NEW CONSCIOUSNESS</a:t>
            </a:r>
            <a:endParaRPr lang="en-US" b="1" dirty="0">
              <a:solidFill>
                <a:srgbClr val="0000CC"/>
              </a:solidFill>
            </a:endParaRPr>
          </a:p>
        </p:txBody>
      </p:sp>
      <p:sp>
        <p:nvSpPr>
          <p:cNvPr id="14341" name="Rectangle 5"/>
          <p:cNvSpPr>
            <a:spLocks noGrp="1" noChangeArrowheads="1"/>
          </p:cNvSpPr>
          <p:nvPr>
            <p:ph type="subTitle" idx="4294967295"/>
          </p:nvPr>
        </p:nvSpPr>
        <p:spPr>
          <a:xfrm>
            <a:off x="76204" y="609600"/>
            <a:ext cx="9982200" cy="3581400"/>
          </a:xfrm>
        </p:spPr>
        <p:txBody>
          <a:bodyPr>
            <a:normAutofit/>
          </a:bodyPr>
          <a:lstStyle/>
          <a:p>
            <a:pPr marL="0" indent="0">
              <a:lnSpc>
                <a:spcPct val="90000"/>
              </a:lnSpc>
              <a:buFontTx/>
              <a:buNone/>
            </a:pPr>
            <a:r>
              <a:rPr lang="en-US" sz="3600" dirty="0"/>
              <a:t>A human being is part of the whole called by us </a:t>
            </a:r>
            <a:r>
              <a:rPr lang="en-US" sz="3600" dirty="0" smtClean="0"/>
              <a:t>universe</a:t>
            </a:r>
            <a:r>
              <a:rPr lang="en-US" sz="3600" dirty="0"/>
              <a:t>, a part limited in time and space. We </a:t>
            </a:r>
            <a:r>
              <a:rPr lang="en-US" sz="3600" dirty="0" err="1" smtClean="0"/>
              <a:t>exper-ience</a:t>
            </a:r>
            <a:r>
              <a:rPr lang="en-US" sz="3600" dirty="0" smtClean="0"/>
              <a:t> </a:t>
            </a:r>
            <a:r>
              <a:rPr lang="en-US" sz="3600" dirty="0"/>
              <a:t>ourselves, our thoughts and feelings as </a:t>
            </a:r>
            <a:r>
              <a:rPr lang="en-US" sz="3600" dirty="0" smtClean="0"/>
              <a:t>some-thing </a:t>
            </a:r>
            <a:r>
              <a:rPr lang="en-US" sz="3600" dirty="0"/>
              <a:t>separate from the rest. A kind of optical </a:t>
            </a:r>
            <a:r>
              <a:rPr lang="en-US" sz="3600" dirty="0" smtClean="0"/>
              <a:t>delusion </a:t>
            </a:r>
            <a:r>
              <a:rPr lang="en-US" sz="3600" dirty="0"/>
              <a:t>of consciousness. This delusion is a kind of </a:t>
            </a:r>
            <a:r>
              <a:rPr lang="en-US" sz="3600" dirty="0" smtClean="0"/>
              <a:t>prison </a:t>
            </a:r>
            <a:r>
              <a:rPr lang="en-US" sz="3600" dirty="0"/>
              <a:t>for us, restricting us to our personal desires and to affection for a few persons nearest to </a:t>
            </a:r>
            <a:r>
              <a:rPr lang="en-US" sz="3600" dirty="0" smtClean="0"/>
              <a:t>us. </a:t>
            </a:r>
          </a:p>
        </p:txBody>
      </p:sp>
      <p:sp>
        <p:nvSpPr>
          <p:cNvPr id="2" name="TextBox 1"/>
          <p:cNvSpPr txBox="1"/>
          <p:nvPr/>
        </p:nvSpPr>
        <p:spPr>
          <a:xfrm>
            <a:off x="0" y="4038606"/>
            <a:ext cx="10058400" cy="3139321"/>
          </a:xfrm>
          <a:prstGeom prst="rect">
            <a:avLst/>
          </a:prstGeom>
          <a:noFill/>
        </p:spPr>
        <p:txBody>
          <a:bodyPr wrap="square" rtlCol="0">
            <a:spAutoFit/>
          </a:bodyPr>
          <a:lstStyle/>
          <a:p>
            <a:r>
              <a:rPr lang="en-US" sz="3600" b="1" dirty="0">
                <a:solidFill>
                  <a:srgbClr val="0000CC"/>
                </a:solidFill>
              </a:rPr>
              <a:t>Our task must be to free ourselves from the prison by widening our circle of compassion to embrace all living creatures and the whole of nature in its </a:t>
            </a:r>
            <a:r>
              <a:rPr lang="en-US" sz="3600" b="1" dirty="0" smtClean="0">
                <a:solidFill>
                  <a:srgbClr val="0000CC"/>
                </a:solidFill>
              </a:rPr>
              <a:t>beau-</a:t>
            </a:r>
            <a:r>
              <a:rPr lang="en-US" sz="3600" b="1" dirty="0" err="1" smtClean="0">
                <a:solidFill>
                  <a:srgbClr val="0000CC"/>
                </a:solidFill>
              </a:rPr>
              <a:t>ty</a:t>
            </a:r>
            <a:r>
              <a:rPr lang="en-US" sz="3600" b="1" dirty="0">
                <a:solidFill>
                  <a:srgbClr val="0000CC"/>
                </a:solidFill>
              </a:rPr>
              <a:t>. We shall require a substantially new manner of thinking if humankind is to survive. </a:t>
            </a:r>
            <a:r>
              <a:rPr lang="en-US" sz="2400" dirty="0" smtClean="0"/>
              <a:t>Albert Einstein 02.12.50</a:t>
            </a:r>
            <a:r>
              <a:rPr lang="en-US" sz="3600" dirty="0" smtClean="0"/>
              <a:t>     </a:t>
            </a:r>
            <a:endParaRPr lang="en-US" sz="3600" dirty="0"/>
          </a:p>
          <a:p>
            <a:endParaRPr lang="en-US" dirty="0"/>
          </a:p>
        </p:txBody>
      </p:sp>
    </p:spTree>
    <p:extLst>
      <p:ext uri="{BB962C8B-B14F-4D97-AF65-F5344CB8AC3E}">
        <p14:creationId xmlns:p14="http://schemas.microsoft.com/office/powerpoint/2010/main" val="142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10058400" cy="1371599"/>
          </a:xfrm>
        </p:spPr>
        <p:txBody>
          <a:bodyPr>
            <a:normAutofit fontScale="90000"/>
          </a:bodyPr>
          <a:lstStyle/>
          <a:p>
            <a:r>
              <a:rPr lang="en-US" sz="6000" b="1" dirty="0" smtClean="0">
                <a:solidFill>
                  <a:srgbClr val="0000CC"/>
                </a:solidFill>
              </a:rPr>
              <a:t>INDIFFERENCE: “I DON’T CARE”</a:t>
            </a:r>
            <a:r>
              <a:rPr lang="en-US" sz="4800" dirty="0" smtClean="0">
                <a:solidFill>
                  <a:srgbClr val="0000CC"/>
                </a:solidFill>
              </a:rPr>
              <a:t/>
            </a:r>
            <a:br>
              <a:rPr lang="en-US" sz="4800" dirty="0" smtClean="0">
                <a:solidFill>
                  <a:srgbClr val="0000CC"/>
                </a:solidFill>
              </a:rPr>
            </a:br>
            <a:r>
              <a:rPr lang="en-US" sz="4800" dirty="0" smtClean="0"/>
              <a:t>MAIN OBSTACLE TO COMPASSION</a:t>
            </a:r>
            <a:endParaRPr lang="en-US" sz="4800" dirty="0"/>
          </a:p>
        </p:txBody>
      </p:sp>
      <p:sp>
        <p:nvSpPr>
          <p:cNvPr id="3" name="Subtitle 2"/>
          <p:cNvSpPr>
            <a:spLocks noGrp="1"/>
          </p:cNvSpPr>
          <p:nvPr>
            <p:ph type="subTitle" idx="1"/>
          </p:nvPr>
        </p:nvSpPr>
        <p:spPr>
          <a:xfrm>
            <a:off x="0" y="1447800"/>
            <a:ext cx="9974580" cy="5410200"/>
          </a:xfrm>
        </p:spPr>
        <p:txBody>
          <a:bodyPr>
            <a:normAutofit fontScale="92500" lnSpcReduction="10000"/>
          </a:bodyPr>
          <a:lstStyle/>
          <a:p>
            <a:pPr marL="457200" indent="-457200" algn="l">
              <a:buFont typeface="Arial" pitchFamily="34" charset="0"/>
              <a:buChar char="•"/>
            </a:pPr>
            <a:r>
              <a:rPr lang="en-US" sz="3600" dirty="0" smtClean="0">
                <a:solidFill>
                  <a:schemeClr val="tx1"/>
                </a:solidFill>
              </a:rPr>
              <a:t>In our globalized world we have become immune to the suffering of the other/others.</a:t>
            </a:r>
          </a:p>
          <a:p>
            <a:pPr marL="457200" indent="-457200" algn="l">
              <a:buFont typeface="Arial" pitchFamily="34" charset="0"/>
              <a:buChar char="•"/>
            </a:pPr>
            <a:r>
              <a:rPr lang="en-US" sz="3600" dirty="0" smtClean="0">
                <a:solidFill>
                  <a:schemeClr val="tx1"/>
                </a:solidFill>
              </a:rPr>
              <a:t>In the effort to ensure our own comfort we have developed a “globalized indifference” that keeps us from suffering with others.</a:t>
            </a:r>
          </a:p>
          <a:p>
            <a:pPr marL="457200" indent="-457200" algn="l">
              <a:buFont typeface="Arial" pitchFamily="34" charset="0"/>
              <a:buChar char="•"/>
            </a:pPr>
            <a:r>
              <a:rPr lang="en-US" sz="3600" dirty="0">
                <a:solidFill>
                  <a:schemeClr val="tx1"/>
                </a:solidFill>
              </a:rPr>
              <a:t>“Father, we ask your pardon for those who are complacent and closed amid comforts which have deadened their </a:t>
            </a:r>
            <a:r>
              <a:rPr lang="en-US" sz="3600" dirty="0" smtClean="0">
                <a:solidFill>
                  <a:schemeClr val="tx1"/>
                </a:solidFill>
              </a:rPr>
              <a:t>hearts. We </a:t>
            </a:r>
            <a:r>
              <a:rPr lang="en-US" sz="3600" dirty="0">
                <a:solidFill>
                  <a:schemeClr val="tx1"/>
                </a:solidFill>
              </a:rPr>
              <a:t>beg your forgiveness for those who by their decisions on the global level have created situations that lead to these tragedies. Forgive us, Lord</a:t>
            </a:r>
            <a:r>
              <a:rPr lang="en-US" sz="3600" dirty="0" smtClean="0">
                <a:solidFill>
                  <a:schemeClr val="tx1"/>
                </a:solidFill>
              </a:rPr>
              <a:t>!” </a:t>
            </a:r>
            <a:r>
              <a:rPr lang="en-US" sz="1900" dirty="0" smtClean="0">
                <a:solidFill>
                  <a:schemeClr val="tx1"/>
                </a:solidFill>
              </a:rPr>
              <a:t>Pope Francis 07.08.13</a:t>
            </a:r>
            <a:endParaRPr lang="en-US" sz="1900" dirty="0">
              <a:solidFill>
                <a:schemeClr val="tx1"/>
              </a:solidFill>
            </a:endParaRPr>
          </a:p>
          <a:p>
            <a:pPr marL="457200" indent="-457200">
              <a:buFont typeface="Arial" pitchFamily="34" charset="0"/>
              <a:buChar char="•"/>
            </a:pPr>
            <a:endParaRPr lang="en-US" dirty="0"/>
          </a:p>
        </p:txBody>
      </p:sp>
    </p:spTree>
    <p:extLst>
      <p:ext uri="{BB962C8B-B14F-4D97-AF65-F5344CB8AC3E}">
        <p14:creationId xmlns:p14="http://schemas.microsoft.com/office/powerpoint/2010/main" val="366631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9540" y="2209802"/>
            <a:ext cx="6118860" cy="4801314"/>
          </a:xfrm>
          <a:prstGeom prst="rect">
            <a:avLst/>
          </a:prstGeom>
        </p:spPr>
        <p:txBody>
          <a:bodyPr wrap="square">
            <a:spAutoFit/>
          </a:bodyPr>
          <a:lstStyle/>
          <a:p>
            <a:pPr marL="285750" indent="-285750">
              <a:buFont typeface="Arial" panose="020B0604020202020204" pitchFamily="34" charset="0"/>
              <a:buChar char="•"/>
            </a:pPr>
            <a:r>
              <a:rPr lang="en-US" sz="3200" dirty="0" smtClean="0"/>
              <a:t>Redefining “evil” as any form of violence (inflicting injury).</a:t>
            </a:r>
          </a:p>
          <a:p>
            <a:pPr marL="285750" indent="-285750">
              <a:buFont typeface="Arial" panose="020B0604020202020204" pitchFamily="34" charset="0"/>
              <a:buChar char="•"/>
            </a:pPr>
            <a:r>
              <a:rPr lang="en-US" sz="3200" dirty="0" smtClean="0"/>
              <a:t>Understanding evil-doing as the opposite of “doing good”</a:t>
            </a:r>
          </a:p>
          <a:p>
            <a:pPr marL="285750" indent="-285750">
              <a:buFont typeface="Arial" panose="020B0604020202020204" pitchFamily="34" charset="0"/>
              <a:buChar char="•"/>
            </a:pPr>
            <a:r>
              <a:rPr lang="en-US" sz="3200" dirty="0" smtClean="0"/>
              <a:t>Realizing that evil is sustained by indifference, i.e., “</a:t>
            </a:r>
            <a:r>
              <a:rPr lang="en-US" sz="3200" dirty="0"/>
              <a:t>The only thing necessary for the </a:t>
            </a:r>
            <a:r>
              <a:rPr lang="en-US" sz="3200" dirty="0" smtClean="0"/>
              <a:t>triumph </a:t>
            </a:r>
            <a:r>
              <a:rPr lang="en-US" sz="3200" dirty="0"/>
              <a:t>of evil is </a:t>
            </a:r>
            <a:r>
              <a:rPr lang="en-US" sz="3200" dirty="0" smtClean="0"/>
              <a:t>that </a:t>
            </a:r>
            <a:r>
              <a:rPr lang="en-US" sz="3200" dirty="0"/>
              <a:t>good </a:t>
            </a:r>
            <a:r>
              <a:rPr lang="en-US" sz="3200" dirty="0" smtClean="0"/>
              <a:t>[wo]men </a:t>
            </a:r>
            <a:r>
              <a:rPr lang="en-US" sz="3200" dirty="0"/>
              <a:t>to do </a:t>
            </a:r>
            <a:r>
              <a:rPr lang="en-US" sz="3200" dirty="0" smtClean="0"/>
              <a:t>nothing”</a:t>
            </a:r>
            <a:r>
              <a:rPr lang="en-US" dirty="0" smtClean="0"/>
              <a:t> 			         (Edmund Burke)</a:t>
            </a:r>
          </a:p>
          <a:p>
            <a:pPr marL="285750" indent="-285750">
              <a:buFont typeface="Arial" panose="020B0604020202020204" pitchFamily="34" charset="0"/>
              <a:buChar char="•"/>
            </a:pPr>
            <a:endParaRPr lang="en-US" dirty="0"/>
          </a:p>
        </p:txBody>
      </p:sp>
      <p:sp>
        <p:nvSpPr>
          <p:cNvPr id="6" name="TextBox 5"/>
          <p:cNvSpPr txBox="1"/>
          <p:nvPr/>
        </p:nvSpPr>
        <p:spPr>
          <a:xfrm>
            <a:off x="3" y="0"/>
            <a:ext cx="10033728" cy="2308324"/>
          </a:xfrm>
          <a:prstGeom prst="rect">
            <a:avLst/>
          </a:prstGeom>
          <a:noFill/>
        </p:spPr>
        <p:txBody>
          <a:bodyPr wrap="square" rtlCol="0">
            <a:spAutoFit/>
          </a:bodyPr>
          <a:lstStyle/>
          <a:p>
            <a:r>
              <a:rPr lang="en-US" sz="3600" b="1" dirty="0" smtClean="0"/>
              <a:t>“It’s our very sleepiness to the presence of God that renders us insensitive to evil: we do not hear God because we do not want to be disturbed, and so</a:t>
            </a:r>
            <a:r>
              <a:rPr lang="en-US" sz="3600" b="1" dirty="0" smtClean="0">
                <a:solidFill>
                  <a:srgbClr val="0000CC"/>
                </a:solidFill>
              </a:rPr>
              <a:t> we remain indifferent to evil.       </a:t>
            </a:r>
            <a:r>
              <a:rPr lang="en-US" sz="2400" dirty="0" smtClean="0"/>
              <a:t>Pope </a:t>
            </a:r>
            <a:r>
              <a:rPr lang="en-US" sz="2400" dirty="0"/>
              <a:t>Benedict XVI, April 20, </a:t>
            </a:r>
            <a:r>
              <a:rPr lang="en-US" sz="2400" dirty="0" smtClean="0"/>
              <a:t>2011</a:t>
            </a:r>
            <a:endParaRPr lang="en-US" sz="3600" b="1" dirty="0">
              <a:solidFill>
                <a:srgbClr val="0000CC"/>
              </a:solidFill>
            </a:endParaRPr>
          </a:p>
        </p:txBody>
      </p:sp>
      <p:pic>
        <p:nvPicPr>
          <p:cNvPr id="1026" name="Picture 2" descr="Pope Benedict X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2210556"/>
            <a:ext cx="3436620" cy="464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9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0058400" cy="1219200"/>
          </a:xfrm>
        </p:spPr>
        <p:txBody>
          <a:bodyPr>
            <a:noAutofit/>
          </a:bodyPr>
          <a:lstStyle/>
          <a:p>
            <a:r>
              <a:rPr lang="en-US" sz="4800" b="1" dirty="0" smtClean="0">
                <a:solidFill>
                  <a:srgbClr val="0000CC"/>
                </a:solidFill>
              </a:rPr>
              <a:t>ELI WEISEL ON “INDIFFERENCE”</a:t>
            </a:r>
            <a:endParaRPr lang="en-US" sz="4800" b="1" dirty="0">
              <a:solidFill>
                <a:srgbClr val="0000CC"/>
              </a:solidFill>
            </a:endParaRPr>
          </a:p>
        </p:txBody>
      </p:sp>
      <p:sp>
        <p:nvSpPr>
          <p:cNvPr id="3" name="Subtitle 2"/>
          <p:cNvSpPr>
            <a:spLocks noGrp="1"/>
          </p:cNvSpPr>
          <p:nvPr>
            <p:ph type="subTitle" idx="1"/>
          </p:nvPr>
        </p:nvSpPr>
        <p:spPr>
          <a:xfrm>
            <a:off x="83820" y="1143000"/>
            <a:ext cx="9890760" cy="5715000"/>
          </a:xfrm>
        </p:spPr>
        <p:txBody>
          <a:bodyPr>
            <a:normAutofit/>
          </a:bodyPr>
          <a:lstStyle/>
          <a:p>
            <a:pPr algn="l"/>
            <a:r>
              <a:rPr lang="en-US" sz="4400" dirty="0">
                <a:solidFill>
                  <a:schemeClr val="tx1"/>
                </a:solidFill>
              </a:rPr>
              <a:t> </a:t>
            </a:r>
            <a:r>
              <a:rPr lang="en-US" sz="4400" dirty="0" smtClean="0">
                <a:solidFill>
                  <a:schemeClr val="tx1"/>
                </a:solidFill>
              </a:rPr>
              <a:t>    The </a:t>
            </a:r>
            <a:r>
              <a:rPr lang="en-US" sz="4400" dirty="0">
                <a:solidFill>
                  <a:schemeClr val="tx1"/>
                </a:solidFill>
              </a:rPr>
              <a:t>opposite of love is not hate, it's </a:t>
            </a:r>
            <a:r>
              <a:rPr lang="en-US" sz="4400" b="1" dirty="0">
                <a:solidFill>
                  <a:srgbClr val="0000CC"/>
                </a:solidFill>
              </a:rPr>
              <a:t>indifference.</a:t>
            </a:r>
            <a:r>
              <a:rPr lang="en-US" sz="4400" dirty="0">
                <a:solidFill>
                  <a:schemeClr val="tx1"/>
                </a:solidFill>
              </a:rPr>
              <a:t> The opposite of beauty is not ugliness, it's </a:t>
            </a:r>
            <a:r>
              <a:rPr lang="en-US" sz="4400" b="1" dirty="0">
                <a:solidFill>
                  <a:srgbClr val="0000CC"/>
                </a:solidFill>
              </a:rPr>
              <a:t>indifference</a:t>
            </a:r>
            <a:r>
              <a:rPr lang="en-US" sz="4400" dirty="0">
                <a:solidFill>
                  <a:schemeClr val="tx1"/>
                </a:solidFill>
              </a:rPr>
              <a:t>. </a:t>
            </a:r>
            <a:r>
              <a:rPr lang="en-US" sz="4400" dirty="0">
                <a:solidFill>
                  <a:srgbClr val="0000CC"/>
                </a:solidFill>
              </a:rPr>
              <a:t>The opposite of faith is not heresy, it's </a:t>
            </a:r>
            <a:r>
              <a:rPr lang="en-US" sz="4400" b="1" dirty="0">
                <a:solidFill>
                  <a:srgbClr val="0000CC"/>
                </a:solidFill>
              </a:rPr>
              <a:t>indifference</a:t>
            </a:r>
            <a:r>
              <a:rPr lang="en-US" sz="4400" dirty="0">
                <a:solidFill>
                  <a:schemeClr val="tx1"/>
                </a:solidFill>
              </a:rPr>
              <a:t>. And the opposite </a:t>
            </a:r>
            <a:r>
              <a:rPr lang="en-US" sz="4400" dirty="0" smtClean="0">
                <a:solidFill>
                  <a:schemeClr val="tx1"/>
                </a:solidFill>
              </a:rPr>
              <a:t>of life is </a:t>
            </a:r>
            <a:r>
              <a:rPr lang="en-US" sz="4400" dirty="0">
                <a:solidFill>
                  <a:schemeClr val="tx1"/>
                </a:solidFill>
              </a:rPr>
              <a:t>not </a:t>
            </a:r>
            <a:r>
              <a:rPr lang="en-US" sz="4400" dirty="0" smtClean="0">
                <a:solidFill>
                  <a:schemeClr val="tx1"/>
                </a:solidFill>
              </a:rPr>
              <a:t>death, but </a:t>
            </a:r>
            <a:r>
              <a:rPr lang="en-US" sz="4400" b="1" dirty="0">
                <a:solidFill>
                  <a:srgbClr val="0000CC"/>
                </a:solidFill>
              </a:rPr>
              <a:t>indifference</a:t>
            </a:r>
            <a:r>
              <a:rPr lang="en-US" sz="4400" dirty="0">
                <a:solidFill>
                  <a:schemeClr val="tx1"/>
                </a:solidFill>
              </a:rPr>
              <a:t> between life and death.</a:t>
            </a:r>
          </a:p>
          <a:p>
            <a:pPr lvl="1" algn="l"/>
            <a:r>
              <a:rPr lang="en-US" dirty="0">
                <a:solidFill>
                  <a:schemeClr val="tx1"/>
                </a:solidFill>
              </a:rPr>
              <a:t> </a:t>
            </a:r>
            <a:r>
              <a:rPr lang="en-US" dirty="0" smtClean="0">
                <a:solidFill>
                  <a:schemeClr val="tx1"/>
                </a:solidFill>
              </a:rPr>
              <a:t>   </a:t>
            </a:r>
          </a:p>
          <a:p>
            <a:pPr lvl="1" algn="l"/>
            <a:r>
              <a:rPr lang="en-US" dirty="0">
                <a:solidFill>
                  <a:schemeClr val="tx1"/>
                </a:solidFill>
              </a:rPr>
              <a:t>	 </a:t>
            </a:r>
            <a:r>
              <a:rPr lang="en-US" dirty="0" smtClean="0">
                <a:solidFill>
                  <a:schemeClr val="tx1"/>
                </a:solidFill>
              </a:rPr>
              <a:t>       </a:t>
            </a:r>
            <a:r>
              <a:rPr lang="en-US" dirty="0" err="1" smtClean="0">
                <a:solidFill>
                  <a:schemeClr val="tx1"/>
                </a:solidFill>
              </a:rPr>
              <a:t>Elie</a:t>
            </a:r>
            <a:r>
              <a:rPr lang="en-US" dirty="0" smtClean="0">
                <a:solidFill>
                  <a:schemeClr val="tx1"/>
                </a:solidFill>
              </a:rPr>
              <a:t> Wiesel, </a:t>
            </a:r>
            <a:r>
              <a:rPr lang="en-US" i="1" dirty="0" smtClean="0">
                <a:solidFill>
                  <a:schemeClr val="tx1"/>
                </a:solidFill>
              </a:rPr>
              <a:t>US </a:t>
            </a:r>
            <a:r>
              <a:rPr lang="en-US" i="1" dirty="0">
                <a:solidFill>
                  <a:schemeClr val="tx1"/>
                </a:solidFill>
              </a:rPr>
              <a:t>News &amp; World Report</a:t>
            </a:r>
            <a:r>
              <a:rPr lang="en-US" dirty="0">
                <a:solidFill>
                  <a:schemeClr val="tx1"/>
                </a:solidFill>
              </a:rPr>
              <a:t>, 27 October 1986</a:t>
            </a:r>
          </a:p>
          <a:p>
            <a:pPr algn="l"/>
            <a:endParaRPr lang="en-US" dirty="0">
              <a:solidFill>
                <a:schemeClr val="tx1"/>
              </a:solidFill>
            </a:endParaRPr>
          </a:p>
        </p:txBody>
      </p:sp>
    </p:spTree>
    <p:extLst>
      <p:ext uri="{BB962C8B-B14F-4D97-AF65-F5344CB8AC3E}">
        <p14:creationId xmlns:p14="http://schemas.microsoft.com/office/powerpoint/2010/main" val="2774423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10058400" cy="1447797"/>
          </a:xfrm>
        </p:spPr>
        <p:txBody>
          <a:bodyPr>
            <a:noAutofit/>
          </a:bodyPr>
          <a:lstStyle/>
          <a:p>
            <a:r>
              <a:rPr lang="en-US" sz="6000" b="1" dirty="0" smtClean="0">
                <a:solidFill>
                  <a:srgbClr val="0000CC"/>
                </a:solidFill>
              </a:rPr>
              <a:t>INDIFFERENCE:                                               </a:t>
            </a:r>
            <a:r>
              <a:rPr lang="en-US" sz="4800" b="1" dirty="0" smtClean="0">
                <a:solidFill>
                  <a:srgbClr val="0000CC"/>
                </a:solidFill>
              </a:rPr>
              <a:t>MAIN OBSTACLE TO COMPASSION</a:t>
            </a:r>
            <a:endParaRPr lang="en-US" b="1" dirty="0">
              <a:solidFill>
                <a:srgbClr val="0000CC"/>
              </a:solidFill>
            </a:endParaRPr>
          </a:p>
        </p:txBody>
      </p:sp>
      <p:sp>
        <p:nvSpPr>
          <p:cNvPr id="3" name="Subtitle 2"/>
          <p:cNvSpPr>
            <a:spLocks noGrp="1"/>
          </p:cNvSpPr>
          <p:nvPr>
            <p:ph type="subTitle" idx="1"/>
          </p:nvPr>
        </p:nvSpPr>
        <p:spPr>
          <a:xfrm>
            <a:off x="0" y="1600200"/>
            <a:ext cx="10058400" cy="5486400"/>
          </a:xfrm>
        </p:spPr>
        <p:txBody>
          <a:bodyPr>
            <a:normAutofit fontScale="92500" lnSpcReduction="10000"/>
          </a:bodyPr>
          <a:lstStyle/>
          <a:p>
            <a:pPr>
              <a:spcBef>
                <a:spcPts val="720"/>
              </a:spcBef>
            </a:pPr>
            <a:r>
              <a:rPr lang="en-US" sz="3000" dirty="0">
                <a:solidFill>
                  <a:srgbClr val="000000"/>
                </a:solidFill>
              </a:rPr>
              <a:t>“Morally it makes no difference whether a person is killed in </a:t>
            </a:r>
            <a:r>
              <a:rPr lang="en-US" sz="3000" dirty="0" smtClean="0">
                <a:solidFill>
                  <a:srgbClr val="000000"/>
                </a:solidFill>
              </a:rPr>
              <a:t>war           </a:t>
            </a:r>
            <a:r>
              <a:rPr lang="en-US" sz="3000" dirty="0">
                <a:solidFill>
                  <a:srgbClr val="000000"/>
                </a:solidFill>
              </a:rPr>
              <a:t>or condemned to starve by the indifference of others:” </a:t>
            </a:r>
            <a:r>
              <a:rPr lang="en-US" sz="3000" dirty="0" smtClean="0">
                <a:solidFill>
                  <a:srgbClr val="000000"/>
                </a:solidFill>
              </a:rPr>
              <a:t>                       </a:t>
            </a:r>
            <a:r>
              <a:rPr lang="en-US" sz="2200" dirty="0" smtClean="0">
                <a:solidFill>
                  <a:srgbClr val="000000"/>
                </a:solidFill>
              </a:rPr>
              <a:t>Willy Brandt</a:t>
            </a:r>
          </a:p>
          <a:p>
            <a:pPr>
              <a:spcBef>
                <a:spcPts val="720"/>
              </a:spcBef>
            </a:pPr>
            <a:endParaRPr lang="en-US" sz="900" dirty="0" smtClean="0">
              <a:effectLst/>
            </a:endParaRPr>
          </a:p>
          <a:p>
            <a:r>
              <a:rPr lang="en-US" sz="3000" dirty="0" smtClean="0">
                <a:solidFill>
                  <a:schemeClr val="tx1"/>
                </a:solidFill>
              </a:rPr>
              <a:t>Biblical “Hardness (</a:t>
            </a:r>
            <a:r>
              <a:rPr lang="en-US" sz="3000" i="1" dirty="0" err="1" smtClean="0">
                <a:solidFill>
                  <a:schemeClr val="tx1"/>
                </a:solidFill>
              </a:rPr>
              <a:t>Scleros</a:t>
            </a:r>
            <a:r>
              <a:rPr lang="en-US" sz="3000" dirty="0" smtClean="0">
                <a:solidFill>
                  <a:schemeClr val="tx1"/>
                </a:solidFill>
              </a:rPr>
              <a:t>) of the Heart (</a:t>
            </a:r>
            <a:r>
              <a:rPr lang="en-US" sz="3000" i="1" dirty="0" err="1" smtClean="0">
                <a:solidFill>
                  <a:schemeClr val="tx1"/>
                </a:solidFill>
              </a:rPr>
              <a:t>Kardia</a:t>
            </a:r>
            <a:r>
              <a:rPr lang="en-US" sz="3000" dirty="0" smtClean="0">
                <a:solidFill>
                  <a:schemeClr val="tx1"/>
                </a:solidFill>
              </a:rPr>
              <a:t>)”</a:t>
            </a:r>
          </a:p>
          <a:p>
            <a:r>
              <a:rPr lang="en-US" sz="3000" dirty="0" smtClean="0">
                <a:solidFill>
                  <a:schemeClr val="tx1"/>
                </a:solidFill>
              </a:rPr>
              <a:t>Apathy = A-Pathos = No Feeling</a:t>
            </a:r>
          </a:p>
          <a:p>
            <a:r>
              <a:rPr lang="en-US" sz="3000" dirty="0" smtClean="0">
                <a:solidFill>
                  <a:schemeClr val="tx1"/>
                </a:solidFill>
              </a:rPr>
              <a:t>Inability to “Suffer With”</a:t>
            </a:r>
          </a:p>
          <a:p>
            <a:r>
              <a:rPr lang="en-US" sz="3000" dirty="0" smtClean="0">
                <a:solidFill>
                  <a:schemeClr val="tx1"/>
                </a:solidFill>
              </a:rPr>
              <a:t>Compassion Fatigue</a:t>
            </a:r>
          </a:p>
          <a:p>
            <a:r>
              <a:rPr lang="en-US" sz="3000" dirty="0" smtClean="0">
                <a:solidFill>
                  <a:schemeClr val="tx1"/>
                </a:solidFill>
              </a:rPr>
              <a:t>Psychic Numbing</a:t>
            </a:r>
          </a:p>
          <a:p>
            <a:r>
              <a:rPr lang="en-US" sz="3000" dirty="0" err="1" smtClean="0">
                <a:solidFill>
                  <a:schemeClr val="tx1"/>
                </a:solidFill>
              </a:rPr>
              <a:t>Routinization</a:t>
            </a:r>
            <a:r>
              <a:rPr lang="en-US" sz="3000" dirty="0" smtClean="0">
                <a:solidFill>
                  <a:schemeClr val="tx1"/>
                </a:solidFill>
              </a:rPr>
              <a:t> </a:t>
            </a:r>
          </a:p>
          <a:p>
            <a:r>
              <a:rPr lang="en-US" sz="3000" dirty="0" smtClean="0">
                <a:solidFill>
                  <a:schemeClr val="tx1"/>
                </a:solidFill>
              </a:rPr>
              <a:t>Amnesia</a:t>
            </a:r>
          </a:p>
          <a:p>
            <a:r>
              <a:rPr lang="en-US" sz="3000" dirty="0" smtClean="0">
                <a:solidFill>
                  <a:schemeClr val="tx1"/>
                </a:solidFill>
              </a:rPr>
              <a:t>Lack of Care</a:t>
            </a:r>
          </a:p>
        </p:txBody>
      </p:sp>
    </p:spTree>
    <p:extLst>
      <p:ext uri="{BB962C8B-B14F-4D97-AF65-F5344CB8AC3E}">
        <p14:creationId xmlns:p14="http://schemas.microsoft.com/office/powerpoint/2010/main" val="14247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latin typeface="Times New Roman" pitchFamily="18" charset="0"/>
              <a:ea typeface="ＭＳ Ｐゴシック" pitchFamily="-106" charset="-128"/>
            </a:endParaRPr>
          </a:p>
        </p:txBody>
      </p:sp>
      <p:sp>
        <p:nvSpPr>
          <p:cNvPr id="5208" name="Line 88"/>
          <p:cNvSpPr>
            <a:spLocks noChangeShapeType="1"/>
          </p:cNvSpPr>
          <p:nvPr/>
        </p:nvSpPr>
        <p:spPr bwMode="auto">
          <a:xfrm flipV="1">
            <a:off x="782320" y="812800"/>
            <a:ext cx="23050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312" name="Group 5"/>
          <p:cNvGrpSpPr>
            <a:grpSpLocks/>
          </p:cNvGrpSpPr>
          <p:nvPr/>
        </p:nvGrpSpPr>
        <p:grpSpPr bwMode="auto">
          <a:xfrm>
            <a:off x="2179320" y="3124202"/>
            <a:ext cx="1100138" cy="652463"/>
            <a:chOff x="1135" y="1954"/>
            <a:chExt cx="630" cy="411"/>
          </a:xfrm>
        </p:grpSpPr>
        <p:sp>
          <p:nvSpPr>
            <p:cNvPr id="12385" name="AutoShape 6"/>
            <p:cNvSpPr>
              <a:spLocks noChangeArrowheads="1"/>
            </p:cNvSpPr>
            <p:nvPr/>
          </p:nvSpPr>
          <p:spPr bwMode="auto">
            <a:xfrm>
              <a:off x="1135" y="1954"/>
              <a:ext cx="503" cy="411"/>
            </a:xfrm>
            <a:custGeom>
              <a:avLst/>
              <a:gdLst>
                <a:gd name="T0" fmla="*/ 253 w 21600"/>
                <a:gd name="T1" fmla="*/ 42 h 21600"/>
                <a:gd name="T2" fmla="*/ 68 w 21600"/>
                <a:gd name="T3" fmla="*/ 206 h 21600"/>
                <a:gd name="T4" fmla="*/ 253 w 21600"/>
                <a:gd name="T5" fmla="*/ 411 h 21600"/>
                <a:gd name="T6" fmla="*/ 435 w 21600"/>
                <a:gd name="T7" fmla="*/ 206 h 21600"/>
                <a:gd name="T8" fmla="*/ 17694720 60000 65536"/>
                <a:gd name="T9" fmla="*/ 11796480 60000 65536"/>
                <a:gd name="T10" fmla="*/ 5898240 60000 65536"/>
                <a:gd name="T11" fmla="*/ 0 60000 65536"/>
                <a:gd name="T12" fmla="*/ 5024 w 21600"/>
                <a:gd name="T13" fmla="*/ 2260 h 21600"/>
                <a:gd name="T14" fmla="*/ 16576 w 21600"/>
                <a:gd name="T15" fmla="*/ 1366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p:spPr>
          <p:txBody>
            <a:bodyPr wrap="none" anchor="ctr"/>
            <a:lstStyle/>
            <a:p>
              <a:endParaRPr lang="en-US"/>
            </a:p>
          </p:txBody>
        </p:sp>
        <p:sp>
          <p:nvSpPr>
            <p:cNvPr id="12386"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FFFFFF"/>
                  </a:solidFill>
                  <a:ea typeface="ＭＳ Ｐゴシック" pitchFamily="-106" charset="-128"/>
                  <a:cs typeface="Arial" charset="0"/>
                </a:rPr>
                <a:t>“I AM”</a:t>
              </a:r>
            </a:p>
          </p:txBody>
        </p:sp>
      </p:grpSp>
      <p:sp>
        <p:nvSpPr>
          <p:cNvPr id="12313" name="Text Box 29"/>
          <p:cNvSpPr txBox="1">
            <a:spLocks noChangeArrowheads="1"/>
          </p:cNvSpPr>
          <p:nvPr/>
        </p:nvSpPr>
        <p:spPr bwMode="auto">
          <a:xfrm>
            <a:off x="3185160" y="3048003"/>
            <a:ext cx="92202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ea typeface="ＭＳ Ｐゴシック" pitchFamily="-106" charset="-128"/>
              </a:rPr>
              <a:t>Thinking</a:t>
            </a:r>
          </a:p>
        </p:txBody>
      </p:sp>
      <p:sp>
        <p:nvSpPr>
          <p:cNvPr id="12314"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5"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6"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7" name="Text Box 35"/>
          <p:cNvSpPr txBox="1">
            <a:spLocks noChangeArrowheads="1"/>
          </p:cNvSpPr>
          <p:nvPr/>
        </p:nvSpPr>
        <p:spPr bwMode="auto">
          <a:xfrm>
            <a:off x="3268980" y="329089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ea typeface="ＭＳ Ｐゴシック" pitchFamily="-106" charset="-128"/>
              </a:rPr>
              <a:t>Feeling</a:t>
            </a:r>
          </a:p>
        </p:txBody>
      </p:sp>
      <p:sp>
        <p:nvSpPr>
          <p:cNvPr id="12318" name="Text Box 36"/>
          <p:cNvSpPr txBox="1">
            <a:spLocks noChangeArrowheads="1"/>
          </p:cNvSpPr>
          <p:nvPr/>
        </p:nvSpPr>
        <p:spPr bwMode="auto">
          <a:xfrm>
            <a:off x="3268980" y="3505203"/>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ea typeface="ＭＳ Ｐゴシック" pitchFamily="-106" charset="-128"/>
              </a:rPr>
              <a:t>Acting</a:t>
            </a:r>
          </a:p>
        </p:txBody>
      </p:sp>
      <p:sp>
        <p:nvSpPr>
          <p:cNvPr id="12319"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ea typeface="ＭＳ Ｐゴシック" pitchFamily="-106" charset="-128"/>
              </a:rPr>
              <a:t>POWER </a:t>
            </a:r>
            <a:r>
              <a:rPr lang="en-US" sz="2000" dirty="0">
                <a:ea typeface="ＭＳ Ｐゴシック" pitchFamily="-106" charset="-128"/>
              </a:rPr>
              <a:t> =</a:t>
            </a:r>
          </a:p>
        </p:txBody>
      </p:sp>
      <p:sp>
        <p:nvSpPr>
          <p:cNvPr id="12320" name="Text Box 54"/>
          <p:cNvSpPr txBox="1">
            <a:spLocks noChangeArrowheads="1"/>
          </p:cNvSpPr>
          <p:nvPr/>
        </p:nvSpPr>
        <p:spPr bwMode="auto">
          <a:xfrm>
            <a:off x="586740" y="37338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about Relationships</a:t>
            </a:r>
          </a:p>
        </p:txBody>
      </p:sp>
      <p:sp>
        <p:nvSpPr>
          <p:cNvPr id="12321" name="Text Box 55"/>
          <p:cNvSpPr txBox="1">
            <a:spLocks noChangeArrowheads="1"/>
          </p:cNvSpPr>
          <p:nvPr/>
        </p:nvSpPr>
        <p:spPr bwMode="auto">
          <a:xfrm>
            <a:off x="586740" y="28194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“the ability to influence”</a:t>
            </a:r>
          </a:p>
        </p:txBody>
      </p:sp>
      <p:sp>
        <p:nvSpPr>
          <p:cNvPr id="12322"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3"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400" b="1">
                <a:ea typeface="ＭＳ Ｐゴシック" pitchFamily="-106" charset="-128"/>
              </a:rPr>
              <a:t> </a:t>
            </a:r>
            <a:r>
              <a:rPr lang="en-US" sz="1300" b="1">
                <a:ea typeface="ＭＳ Ｐゴシック" pitchFamily="-106" charset="-128"/>
              </a:rPr>
              <a:t>FORCE / ENERGY</a:t>
            </a:r>
          </a:p>
        </p:txBody>
      </p:sp>
      <p:sp>
        <p:nvSpPr>
          <p:cNvPr id="113"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200">
                <a:latin typeface="Times New Roman" pitchFamily="18" charset="0"/>
                <a:ea typeface="ＭＳ Ｐゴシック" pitchFamily="-106" charset="-128"/>
              </a:rPr>
              <a:t> </a:t>
            </a:r>
            <a:r>
              <a:rPr lang="en-US" sz="1300" b="1">
                <a:ea typeface="ＭＳ Ｐゴシック" pitchFamily="-106" charset="-128"/>
              </a:rPr>
              <a:t>FORCE / ENERGY</a:t>
            </a:r>
            <a:endParaRPr lang="en-US" sz="1300">
              <a:latin typeface="Times New Roman" pitchFamily="18" charset="0"/>
              <a:ea typeface="ＭＳ Ｐゴシック" pitchFamily="-106" charset="-128"/>
            </a:endParaRPr>
          </a:p>
        </p:txBody>
      </p:sp>
      <p:sp>
        <p:nvSpPr>
          <p:cNvPr id="12325"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Affirmation</a:t>
            </a:r>
          </a:p>
        </p:txBody>
      </p:sp>
      <p:sp>
        <p:nvSpPr>
          <p:cNvPr id="117"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Correction</a:t>
            </a:r>
          </a:p>
        </p:txBody>
      </p:sp>
      <p:sp>
        <p:nvSpPr>
          <p:cNvPr id="118"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Respect</a:t>
            </a:r>
            <a:r>
              <a:rPr lang="en-US" sz="1300" b="1">
                <a:solidFill>
                  <a:srgbClr val="FF7C80"/>
                </a:solidFill>
                <a:ea typeface="ＭＳ Ｐゴシック" pitchFamily="-106" charset="-128"/>
              </a:rPr>
              <a:t> </a:t>
            </a:r>
          </a:p>
        </p:txBody>
      </p:sp>
      <p:sp>
        <p:nvSpPr>
          <p:cNvPr id="119"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Challenge</a:t>
            </a:r>
          </a:p>
        </p:txBody>
      </p:sp>
      <p:sp>
        <p:nvSpPr>
          <p:cNvPr id="120" name="Line 82"/>
          <p:cNvSpPr>
            <a:spLocks noChangeShapeType="1"/>
          </p:cNvSpPr>
          <p:nvPr/>
        </p:nvSpPr>
        <p:spPr bwMode="auto">
          <a:xfrm flipH="1" flipV="1">
            <a:off x="419100" y="939800"/>
            <a:ext cx="0" cy="393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rPr>
              <a:t>CARE</a:t>
            </a:r>
          </a:p>
        </p:txBody>
      </p:sp>
      <p:sp>
        <p:nvSpPr>
          <p:cNvPr id="12333" name="Text Box 84"/>
          <p:cNvSpPr txBox="1">
            <a:spLocks noChangeArrowheads="1"/>
          </p:cNvSpPr>
          <p:nvPr/>
        </p:nvSpPr>
        <p:spPr bwMode="auto">
          <a:xfrm>
            <a:off x="8242300" y="2176466"/>
            <a:ext cx="156464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POSITIVE WAYS OF RELATING</a:t>
            </a:r>
          </a:p>
        </p:txBody>
      </p:sp>
      <p:sp>
        <p:nvSpPr>
          <p:cNvPr id="12334" name="Text Box 85"/>
          <p:cNvSpPr txBox="1">
            <a:spLocks noChangeArrowheads="1"/>
          </p:cNvSpPr>
          <p:nvPr/>
        </p:nvSpPr>
        <p:spPr bwMode="auto">
          <a:xfrm>
            <a:off x="8055452" y="3429000"/>
            <a:ext cx="17514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NEGATIVE WAYS OF RELATING</a:t>
            </a:r>
          </a:p>
        </p:txBody>
      </p:sp>
      <p:sp>
        <p:nvSpPr>
          <p:cNvPr id="12335"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6"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Coercion</a:t>
            </a:r>
          </a:p>
        </p:txBody>
      </p:sp>
      <p:sp>
        <p:nvSpPr>
          <p:cNvPr id="12337"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Exploitation</a:t>
            </a:r>
          </a:p>
        </p:txBody>
      </p:sp>
      <p:sp>
        <p:nvSpPr>
          <p:cNvPr id="12338"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Manipulation</a:t>
            </a:r>
          </a:p>
        </p:txBody>
      </p:sp>
      <p:sp>
        <p:nvSpPr>
          <p:cNvPr id="12339"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Domination</a:t>
            </a:r>
          </a:p>
        </p:txBody>
      </p:sp>
      <p:sp>
        <p:nvSpPr>
          <p:cNvPr id="12340"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1"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CONTROL</a:t>
            </a:r>
          </a:p>
        </p:txBody>
      </p:sp>
      <p:sp>
        <p:nvSpPr>
          <p:cNvPr id="12342"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3"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ABUSE</a:t>
            </a:r>
          </a:p>
        </p:txBody>
      </p:sp>
      <p:sp>
        <p:nvSpPr>
          <p:cNvPr id="12344"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5"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Hurt</a:t>
            </a:r>
          </a:p>
        </p:txBody>
      </p:sp>
      <p:sp>
        <p:nvSpPr>
          <p:cNvPr id="12346"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7"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Injury</a:t>
            </a:r>
          </a:p>
        </p:txBody>
      </p:sp>
      <p:grpSp>
        <p:nvGrpSpPr>
          <p:cNvPr id="12348" name="Group 103"/>
          <p:cNvGrpSpPr>
            <a:grpSpLocks/>
          </p:cNvGrpSpPr>
          <p:nvPr/>
        </p:nvGrpSpPr>
        <p:grpSpPr bwMode="auto">
          <a:xfrm>
            <a:off x="838200" y="5562600"/>
            <a:ext cx="593725" cy="541338"/>
            <a:chOff x="395" y="3762"/>
            <a:chExt cx="340" cy="341"/>
          </a:xfrm>
        </p:grpSpPr>
        <p:sp>
          <p:nvSpPr>
            <p:cNvPr id="12381"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82"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83"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84"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2349"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Fear</a:t>
            </a:r>
          </a:p>
        </p:txBody>
      </p:sp>
      <p:sp>
        <p:nvSpPr>
          <p:cNvPr id="12350"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Intimidation</a:t>
            </a:r>
          </a:p>
        </p:txBody>
      </p:sp>
      <p:sp>
        <p:nvSpPr>
          <p:cNvPr id="12351" name="Line 111"/>
          <p:cNvSpPr>
            <a:spLocks noChangeShapeType="1"/>
          </p:cNvSpPr>
          <p:nvPr/>
        </p:nvSpPr>
        <p:spPr bwMode="auto">
          <a:xfrm>
            <a:off x="2095500" y="5861050"/>
            <a:ext cx="30035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52" name="TextBox 12"/>
          <p:cNvSpPr txBox="1">
            <a:spLocks noChangeArrowheads="1"/>
          </p:cNvSpPr>
          <p:nvPr/>
        </p:nvSpPr>
        <p:spPr bwMode="auto">
          <a:xfrm>
            <a:off x="2346960" y="57150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DESTRUCTIVE</a:t>
            </a:r>
          </a:p>
        </p:txBody>
      </p:sp>
      <p:sp>
        <p:nvSpPr>
          <p:cNvPr id="12353" name="Line 115"/>
          <p:cNvSpPr>
            <a:spLocks noChangeShapeType="1"/>
          </p:cNvSpPr>
          <p:nvPr/>
        </p:nvSpPr>
        <p:spPr bwMode="auto">
          <a:xfrm>
            <a:off x="3771900" y="5867400"/>
            <a:ext cx="2025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54" name="TextBox 13"/>
          <p:cNvSpPr txBox="1">
            <a:spLocks noChangeArrowheads="1"/>
          </p:cNvSpPr>
          <p:nvPr/>
        </p:nvSpPr>
        <p:spPr bwMode="auto">
          <a:xfrm>
            <a:off x="393954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CONFLICT</a:t>
            </a:r>
          </a:p>
        </p:txBody>
      </p:sp>
      <p:sp>
        <p:nvSpPr>
          <p:cNvPr id="12355" name="Line 118"/>
          <p:cNvSpPr>
            <a:spLocks noChangeShapeType="1"/>
          </p:cNvSpPr>
          <p:nvPr/>
        </p:nvSpPr>
        <p:spPr bwMode="auto">
          <a:xfrm flipV="1">
            <a:off x="4442460" y="59880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56" name="TextBox 53"/>
          <p:cNvSpPr txBox="1">
            <a:spLocks noChangeArrowheads="1"/>
          </p:cNvSpPr>
          <p:nvPr/>
        </p:nvSpPr>
        <p:spPr bwMode="auto">
          <a:xfrm>
            <a:off x="3268982" y="6191253"/>
            <a:ext cx="257571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Misunderstanding</a:t>
            </a:r>
          </a:p>
        </p:txBody>
      </p:sp>
      <p:sp>
        <p:nvSpPr>
          <p:cNvPr id="12357" name="Line 120"/>
          <p:cNvSpPr>
            <a:spLocks noChangeShapeType="1"/>
          </p:cNvSpPr>
          <p:nvPr/>
        </p:nvSpPr>
        <p:spPr bwMode="auto">
          <a:xfrm>
            <a:off x="4994275" y="5867400"/>
            <a:ext cx="3702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58" name="TextBox 14"/>
          <p:cNvSpPr txBox="1">
            <a:spLocks noChangeArrowheads="1"/>
          </p:cNvSpPr>
          <p:nvPr/>
        </p:nvSpPr>
        <p:spPr bwMode="auto">
          <a:xfrm>
            <a:off x="536448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VIOLENCE</a:t>
            </a:r>
          </a:p>
        </p:txBody>
      </p:sp>
      <p:sp>
        <p:nvSpPr>
          <p:cNvPr id="12359" name="Line 125"/>
          <p:cNvSpPr>
            <a:spLocks noChangeShapeType="1"/>
          </p:cNvSpPr>
          <p:nvPr/>
        </p:nvSpPr>
        <p:spPr bwMode="auto">
          <a:xfrm>
            <a:off x="6454140"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0" name="Text Box 126"/>
          <p:cNvSpPr txBox="1">
            <a:spLocks noChangeArrowheads="1"/>
          </p:cNvSpPr>
          <p:nvPr/>
        </p:nvSpPr>
        <p:spPr bwMode="auto">
          <a:xfrm>
            <a:off x="6705600" y="5715000"/>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BREAK</a:t>
            </a:r>
          </a:p>
        </p:txBody>
      </p:sp>
      <p:sp>
        <p:nvSpPr>
          <p:cNvPr id="12361" name="Line 127"/>
          <p:cNvSpPr>
            <a:spLocks noChangeShapeType="1"/>
          </p:cNvSpPr>
          <p:nvPr/>
        </p:nvSpPr>
        <p:spPr bwMode="auto">
          <a:xfrm flipV="1">
            <a:off x="7124700" y="56134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2" name="TextBox 54"/>
          <p:cNvSpPr txBox="1">
            <a:spLocks noChangeArrowheads="1"/>
          </p:cNvSpPr>
          <p:nvPr/>
        </p:nvSpPr>
        <p:spPr bwMode="auto">
          <a:xfrm>
            <a:off x="6572885" y="53467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Divorce</a:t>
            </a:r>
          </a:p>
        </p:txBody>
      </p:sp>
      <p:sp>
        <p:nvSpPr>
          <p:cNvPr id="12363" name="Line 130"/>
          <p:cNvSpPr>
            <a:spLocks noChangeShapeType="1"/>
          </p:cNvSpPr>
          <p:nvPr/>
        </p:nvSpPr>
        <p:spPr bwMode="auto">
          <a:xfrm>
            <a:off x="7124700" y="5943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4" name="TextBox 55"/>
          <p:cNvSpPr txBox="1">
            <a:spLocks noChangeArrowheads="1"/>
          </p:cNvSpPr>
          <p:nvPr/>
        </p:nvSpPr>
        <p:spPr bwMode="auto">
          <a:xfrm>
            <a:off x="6551930" y="6045203"/>
            <a:ext cx="113855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Walkout</a:t>
            </a:r>
          </a:p>
        </p:txBody>
      </p:sp>
      <p:sp>
        <p:nvSpPr>
          <p:cNvPr id="12365" name="Line 135"/>
          <p:cNvSpPr>
            <a:spLocks noChangeShapeType="1"/>
          </p:cNvSpPr>
          <p:nvPr/>
        </p:nvSpPr>
        <p:spPr bwMode="auto">
          <a:xfrm flipV="1">
            <a:off x="7124700" y="5257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6" name="TextBox 15"/>
          <p:cNvSpPr txBox="1">
            <a:spLocks noChangeArrowheads="1"/>
          </p:cNvSpPr>
          <p:nvPr/>
        </p:nvSpPr>
        <p:spPr bwMode="auto">
          <a:xfrm>
            <a:off x="6845300" y="499110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War</a:t>
            </a:r>
          </a:p>
        </p:txBody>
      </p:sp>
      <p:sp>
        <p:nvSpPr>
          <p:cNvPr id="12367" name="Line 137"/>
          <p:cNvSpPr>
            <a:spLocks noChangeShapeType="1"/>
          </p:cNvSpPr>
          <p:nvPr/>
        </p:nvSpPr>
        <p:spPr bwMode="auto">
          <a:xfrm>
            <a:off x="7124700" y="629285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8" name="TextBox 56"/>
          <p:cNvSpPr txBox="1">
            <a:spLocks noChangeArrowheads="1"/>
          </p:cNvSpPr>
          <p:nvPr/>
        </p:nvSpPr>
        <p:spPr bwMode="auto">
          <a:xfrm>
            <a:off x="6579870" y="64135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Strike</a:t>
            </a:r>
          </a:p>
        </p:txBody>
      </p:sp>
      <p:sp>
        <p:nvSpPr>
          <p:cNvPr id="12369" name="Line 139"/>
          <p:cNvSpPr>
            <a:spLocks noChangeShapeType="1"/>
          </p:cNvSpPr>
          <p:nvPr/>
        </p:nvSpPr>
        <p:spPr bwMode="auto">
          <a:xfrm>
            <a:off x="743902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70" name="TextBox 16"/>
          <p:cNvSpPr txBox="1">
            <a:spLocks noChangeArrowheads="1"/>
          </p:cNvSpPr>
          <p:nvPr/>
        </p:nvSpPr>
        <p:spPr bwMode="auto">
          <a:xfrm>
            <a:off x="7627620" y="5715003"/>
            <a:ext cx="7543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HATE</a:t>
            </a:r>
          </a:p>
        </p:txBody>
      </p:sp>
      <p:sp>
        <p:nvSpPr>
          <p:cNvPr id="12371" name="Line 141"/>
          <p:cNvSpPr>
            <a:spLocks noChangeShapeType="1"/>
          </p:cNvSpPr>
          <p:nvPr/>
        </p:nvSpPr>
        <p:spPr bwMode="auto">
          <a:xfrm>
            <a:off x="826325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72" name="TextBox 17"/>
          <p:cNvSpPr txBox="1">
            <a:spLocks noChangeArrowheads="1"/>
          </p:cNvSpPr>
          <p:nvPr/>
        </p:nvSpPr>
        <p:spPr bwMode="auto">
          <a:xfrm>
            <a:off x="8465820" y="5715003"/>
            <a:ext cx="15925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INDIFFERENCE</a:t>
            </a:r>
          </a:p>
        </p:txBody>
      </p:sp>
      <p:sp>
        <p:nvSpPr>
          <p:cNvPr id="12373" name="Line 143"/>
          <p:cNvSpPr>
            <a:spLocks noChangeShapeType="1"/>
          </p:cNvSpPr>
          <p:nvPr/>
        </p:nvSpPr>
        <p:spPr bwMode="auto">
          <a:xfrm>
            <a:off x="9220200" y="5943600"/>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74" name="TextBox 60"/>
          <p:cNvSpPr txBox="1">
            <a:spLocks noChangeArrowheads="1"/>
          </p:cNvSpPr>
          <p:nvPr/>
        </p:nvSpPr>
        <p:spPr bwMode="auto">
          <a:xfrm>
            <a:off x="8633460" y="611505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Hardness of Heart</a:t>
            </a:r>
          </a:p>
        </p:txBody>
      </p:sp>
      <p:sp>
        <p:nvSpPr>
          <p:cNvPr id="12375" name="Line 145"/>
          <p:cNvSpPr>
            <a:spLocks noChangeShapeType="1"/>
          </p:cNvSpPr>
          <p:nvPr/>
        </p:nvSpPr>
        <p:spPr bwMode="auto">
          <a:xfrm flipV="1">
            <a:off x="9220200" y="5638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76" name="TextBox 59"/>
          <p:cNvSpPr txBox="1">
            <a:spLocks noChangeArrowheads="1"/>
          </p:cNvSpPr>
          <p:nvPr/>
        </p:nvSpPr>
        <p:spPr bwMode="auto">
          <a:xfrm>
            <a:off x="8675370" y="53848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Apathy</a:t>
            </a:r>
          </a:p>
        </p:txBody>
      </p:sp>
      <p:sp>
        <p:nvSpPr>
          <p:cNvPr id="12377" name="Line 147"/>
          <p:cNvSpPr>
            <a:spLocks noChangeShapeType="1"/>
          </p:cNvSpPr>
          <p:nvPr/>
        </p:nvSpPr>
        <p:spPr bwMode="auto">
          <a:xfrm flipV="1">
            <a:off x="9220200" y="5308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78" name="Text Box 148"/>
          <p:cNvSpPr txBox="1">
            <a:spLocks noChangeArrowheads="1"/>
          </p:cNvSpPr>
          <p:nvPr/>
        </p:nvSpPr>
        <p:spPr bwMode="auto">
          <a:xfrm>
            <a:off x="8696325" y="5067300"/>
            <a:ext cx="1257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Don’t Care</a:t>
            </a:r>
          </a:p>
        </p:txBody>
      </p:sp>
      <p:sp>
        <p:nvSpPr>
          <p:cNvPr id="12379"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80" name="Text Box 97"/>
          <p:cNvSpPr txBox="1">
            <a:spLocks noChangeArrowheads="1"/>
          </p:cNvSpPr>
          <p:nvPr/>
        </p:nvSpPr>
        <p:spPr bwMode="auto">
          <a:xfrm>
            <a:off x="1201422" y="6542088"/>
            <a:ext cx="1052989"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Suffering</a:t>
            </a:r>
          </a:p>
        </p:txBody>
      </p:sp>
    </p:spTree>
    <p:extLst>
      <p:ext uri="{BB962C8B-B14F-4D97-AF65-F5344CB8AC3E}">
        <p14:creationId xmlns:p14="http://schemas.microsoft.com/office/powerpoint/2010/main" val="708818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10058400" cy="609597"/>
          </a:xfrm>
        </p:spPr>
        <p:txBody>
          <a:bodyPr>
            <a:noAutofit/>
          </a:bodyPr>
          <a:lstStyle/>
          <a:p>
            <a:r>
              <a:rPr lang="en-US" b="1" dirty="0" smtClean="0">
                <a:solidFill>
                  <a:srgbClr val="0000CC"/>
                </a:solidFill>
              </a:rPr>
              <a:t>CARE: FOUNDATION OF HUMANKIND</a:t>
            </a:r>
            <a:endParaRPr lang="en-US" b="1" dirty="0">
              <a:solidFill>
                <a:srgbClr val="0000CC"/>
              </a:solidFill>
            </a:endParaRPr>
          </a:p>
        </p:txBody>
      </p:sp>
      <p:sp>
        <p:nvSpPr>
          <p:cNvPr id="3" name="Subtitle 2"/>
          <p:cNvSpPr>
            <a:spLocks noGrp="1"/>
          </p:cNvSpPr>
          <p:nvPr>
            <p:ph type="subTitle" idx="1"/>
          </p:nvPr>
        </p:nvSpPr>
        <p:spPr>
          <a:xfrm>
            <a:off x="0" y="533400"/>
            <a:ext cx="10058400" cy="6324600"/>
          </a:xfrm>
        </p:spPr>
        <p:txBody>
          <a:bodyPr>
            <a:noAutofit/>
          </a:bodyPr>
          <a:lstStyle/>
          <a:p>
            <a:pPr marL="514350" indent="-514350" algn="l">
              <a:buFont typeface="+mj-lt"/>
              <a:buAutoNum type="arabicPeriod"/>
            </a:pPr>
            <a:r>
              <a:rPr lang="en-US" dirty="0" smtClean="0">
                <a:solidFill>
                  <a:schemeClr val="tx1"/>
                </a:solidFill>
              </a:rPr>
              <a:t>Scientists generally acknowledge the connection between altruism and healthy self-interest (contra unhealthy self-preoccupation).</a:t>
            </a:r>
          </a:p>
          <a:p>
            <a:pPr marL="514350" indent="-514350" algn="l">
              <a:buFont typeface="+mj-lt"/>
              <a:buAutoNum type="arabicPeriod"/>
            </a:pPr>
            <a:r>
              <a:rPr lang="en-US" dirty="0" smtClean="0">
                <a:solidFill>
                  <a:schemeClr val="tx1"/>
                </a:solidFill>
              </a:rPr>
              <a:t>Such altruism has a genetic connection re: the survival of the species: when an organism sacrifices its life to save another, it helps perpetuate their shared genes.</a:t>
            </a:r>
          </a:p>
          <a:p>
            <a:pPr marL="514350" indent="-514350" algn="l">
              <a:buFont typeface="+mj-lt"/>
              <a:buAutoNum type="arabicPeriod"/>
            </a:pPr>
            <a:r>
              <a:rPr lang="en-US" dirty="0" smtClean="0">
                <a:solidFill>
                  <a:schemeClr val="tx1"/>
                </a:solidFill>
              </a:rPr>
              <a:t>Human altruism: empathy re: those in need or distress. </a:t>
            </a:r>
          </a:p>
          <a:p>
            <a:pPr marL="514350" indent="-514350" algn="l">
              <a:buFont typeface="+mj-lt"/>
              <a:buAutoNum type="arabicPeriod"/>
            </a:pPr>
            <a:r>
              <a:rPr lang="en-US" dirty="0" smtClean="0">
                <a:solidFill>
                  <a:schemeClr val="tx1"/>
                </a:solidFill>
              </a:rPr>
              <a:t>Women tend to be more empathetic because it is trig-</a:t>
            </a:r>
            <a:r>
              <a:rPr lang="en-US" dirty="0" err="1" smtClean="0">
                <a:solidFill>
                  <a:schemeClr val="tx1"/>
                </a:solidFill>
              </a:rPr>
              <a:t>gered</a:t>
            </a:r>
            <a:r>
              <a:rPr lang="en-US" dirty="0" smtClean="0">
                <a:solidFill>
                  <a:schemeClr val="tx1"/>
                </a:solidFill>
              </a:rPr>
              <a:t> by oxytocin, a hormone (birth and breast-feeding)</a:t>
            </a:r>
          </a:p>
          <a:p>
            <a:pPr marL="514350" indent="-514350" algn="l">
              <a:buFont typeface="+mj-lt"/>
              <a:buAutoNum type="arabicPeriod"/>
            </a:pPr>
            <a:r>
              <a:rPr lang="en-US" dirty="0" smtClean="0">
                <a:solidFill>
                  <a:schemeClr val="tx1"/>
                </a:solidFill>
              </a:rPr>
              <a:t>Both women and men evidence greater empathy when oxytocin is administered to them.</a:t>
            </a:r>
          </a:p>
          <a:p>
            <a:pPr marL="514350" indent="-514350" algn="l">
              <a:buFont typeface="+mj-lt"/>
              <a:buAutoNum type="arabicPeriod"/>
            </a:pPr>
            <a:r>
              <a:rPr lang="en-US" dirty="0" smtClean="0">
                <a:solidFill>
                  <a:schemeClr val="tx1"/>
                </a:solidFill>
              </a:rPr>
              <a:t>“Neighbor Love:” Moving from “our kind” to humankind.</a:t>
            </a:r>
          </a:p>
          <a:p>
            <a:pPr marL="514350" indent="-514350" algn="l">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375962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latin typeface="Times New Roman" pitchFamily="18" charset="0"/>
              <a:ea typeface="ＭＳ Ｐゴシック" pitchFamily="-106" charset="-128"/>
            </a:endParaRPr>
          </a:p>
        </p:txBody>
      </p:sp>
      <p:sp>
        <p:nvSpPr>
          <p:cNvPr id="5202" name="TextBox 61"/>
          <p:cNvSpPr txBox="1">
            <a:spLocks noChangeArrowheads="1"/>
          </p:cNvSpPr>
          <p:nvPr/>
        </p:nvSpPr>
        <p:spPr bwMode="auto">
          <a:xfrm>
            <a:off x="4809173" y="3252788"/>
            <a:ext cx="117348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ea typeface="ＭＳ Ｐゴシック" pitchFamily="-106" charset="-128"/>
                <a:cs typeface="Arial" charset="0"/>
              </a:rPr>
              <a:t>ANGER</a:t>
            </a:r>
          </a:p>
        </p:txBody>
      </p:sp>
      <p:sp>
        <p:nvSpPr>
          <p:cNvPr id="5203" name="Line 83"/>
          <p:cNvSpPr>
            <a:spLocks noChangeShapeType="1"/>
          </p:cNvSpPr>
          <p:nvPr/>
        </p:nvSpPr>
        <p:spPr bwMode="auto">
          <a:xfrm>
            <a:off x="5364480" y="35433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4" name="TextBox 62"/>
          <p:cNvSpPr txBox="1">
            <a:spLocks noChangeArrowheads="1"/>
          </p:cNvSpPr>
          <p:nvPr/>
        </p:nvSpPr>
        <p:spPr bwMode="auto">
          <a:xfrm>
            <a:off x="4274820" y="3721100"/>
            <a:ext cx="226314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i="1">
                <a:ea typeface="ＭＳ Ｐゴシック" pitchFamily="-106" charset="-128"/>
                <a:cs typeface="Arial" charset="0"/>
              </a:rPr>
              <a:t>Rage / Resentment</a:t>
            </a:r>
          </a:p>
        </p:txBody>
      </p:sp>
      <p:sp>
        <p:nvSpPr>
          <p:cNvPr id="5205" name="Line 85"/>
          <p:cNvSpPr>
            <a:spLocks noChangeShapeType="1"/>
          </p:cNvSpPr>
          <p:nvPr/>
        </p:nvSpPr>
        <p:spPr bwMode="auto">
          <a:xfrm flipV="1">
            <a:off x="5364480" y="30607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6" name="TextBox 63"/>
          <p:cNvSpPr txBox="1">
            <a:spLocks noChangeArrowheads="1"/>
          </p:cNvSpPr>
          <p:nvPr/>
        </p:nvSpPr>
        <p:spPr bwMode="auto">
          <a:xfrm>
            <a:off x="4526280" y="27813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i="1">
                <a:ea typeface="ＭＳ Ｐゴシック" pitchFamily="-106" charset="-128"/>
                <a:cs typeface="Arial" charset="0"/>
              </a:rPr>
              <a:t>Zeal / Passion</a:t>
            </a:r>
          </a:p>
        </p:txBody>
      </p:sp>
      <p:sp>
        <p:nvSpPr>
          <p:cNvPr id="5208" name="Line 88"/>
          <p:cNvSpPr>
            <a:spLocks noChangeShapeType="1"/>
          </p:cNvSpPr>
          <p:nvPr/>
        </p:nvSpPr>
        <p:spPr bwMode="auto">
          <a:xfrm flipV="1">
            <a:off x="782320" y="812800"/>
            <a:ext cx="23050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9" name="TextBox 19"/>
          <p:cNvSpPr txBox="1">
            <a:spLocks noChangeArrowheads="1"/>
          </p:cNvSpPr>
          <p:nvPr/>
        </p:nvSpPr>
        <p:spPr bwMode="auto">
          <a:xfrm>
            <a:off x="949960" y="661988"/>
            <a:ext cx="108966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HEALING</a:t>
            </a:r>
          </a:p>
        </p:txBody>
      </p:sp>
      <p:sp>
        <p:nvSpPr>
          <p:cNvPr id="5230" name="Line 110"/>
          <p:cNvSpPr>
            <a:spLocks noChangeShapeType="1"/>
          </p:cNvSpPr>
          <p:nvPr/>
        </p:nvSpPr>
        <p:spPr bwMode="auto">
          <a:xfrm flipV="1">
            <a:off x="670560" y="542925"/>
            <a:ext cx="174625" cy="160338"/>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1" name="Line 111"/>
          <p:cNvSpPr>
            <a:spLocks noChangeShapeType="1"/>
          </p:cNvSpPr>
          <p:nvPr/>
        </p:nvSpPr>
        <p:spPr bwMode="auto">
          <a:xfrm flipH="1" flipV="1">
            <a:off x="1005840" y="542925"/>
            <a:ext cx="174625" cy="160338"/>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232" name="Line 112"/>
          <p:cNvSpPr>
            <a:spLocks noChangeShapeType="1"/>
          </p:cNvSpPr>
          <p:nvPr/>
        </p:nvSpPr>
        <p:spPr bwMode="auto">
          <a:xfrm flipH="1" flipV="1">
            <a:off x="670560" y="890591"/>
            <a:ext cx="174625" cy="160337"/>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234" name="Line 114"/>
          <p:cNvSpPr>
            <a:spLocks noChangeShapeType="1"/>
          </p:cNvSpPr>
          <p:nvPr/>
        </p:nvSpPr>
        <p:spPr bwMode="auto">
          <a:xfrm flipV="1">
            <a:off x="1005840" y="890591"/>
            <a:ext cx="174625" cy="160337"/>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5" name="TextBox 36"/>
          <p:cNvSpPr txBox="1">
            <a:spLocks noChangeArrowheads="1"/>
          </p:cNvSpPr>
          <p:nvPr/>
        </p:nvSpPr>
        <p:spPr bwMode="auto">
          <a:xfrm>
            <a:off x="419100" y="280988"/>
            <a:ext cx="11734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Freedom</a:t>
            </a:r>
          </a:p>
        </p:txBody>
      </p:sp>
      <p:sp>
        <p:nvSpPr>
          <p:cNvPr id="5236" name="TextBox 37"/>
          <p:cNvSpPr txBox="1">
            <a:spLocks noChangeArrowheads="1"/>
          </p:cNvSpPr>
          <p:nvPr/>
        </p:nvSpPr>
        <p:spPr bwMode="auto">
          <a:xfrm>
            <a:off x="502920" y="992188"/>
            <a:ext cx="7543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Trust</a:t>
            </a:r>
          </a:p>
        </p:txBody>
      </p:sp>
      <p:sp>
        <p:nvSpPr>
          <p:cNvPr id="5237" name="Line 117"/>
          <p:cNvSpPr>
            <a:spLocks noChangeShapeType="1"/>
          </p:cNvSpPr>
          <p:nvPr/>
        </p:nvSpPr>
        <p:spPr bwMode="auto">
          <a:xfrm>
            <a:off x="1424940" y="890588"/>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8" name="TextBox 50"/>
          <p:cNvSpPr txBox="1">
            <a:spLocks noChangeArrowheads="1"/>
          </p:cNvSpPr>
          <p:nvPr/>
        </p:nvSpPr>
        <p:spPr bwMode="auto">
          <a:xfrm>
            <a:off x="1089660" y="1042988"/>
            <a:ext cx="107219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Healthy</a:t>
            </a:r>
          </a:p>
        </p:txBody>
      </p:sp>
      <p:grpSp>
        <p:nvGrpSpPr>
          <p:cNvPr id="2066" name="Group 5"/>
          <p:cNvGrpSpPr>
            <a:grpSpLocks/>
          </p:cNvGrpSpPr>
          <p:nvPr/>
        </p:nvGrpSpPr>
        <p:grpSpPr bwMode="auto">
          <a:xfrm>
            <a:off x="2179320" y="3124202"/>
            <a:ext cx="1100138" cy="652463"/>
            <a:chOff x="1135" y="1954"/>
            <a:chExt cx="630" cy="411"/>
          </a:xfrm>
        </p:grpSpPr>
        <p:sp>
          <p:nvSpPr>
            <p:cNvPr id="2139" name="AutoShape 6"/>
            <p:cNvSpPr>
              <a:spLocks noChangeArrowheads="1"/>
            </p:cNvSpPr>
            <p:nvPr/>
          </p:nvSpPr>
          <p:spPr bwMode="auto">
            <a:xfrm>
              <a:off x="1135" y="1954"/>
              <a:ext cx="503" cy="4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4 w 21600"/>
                <a:gd name="T13" fmla="*/ 2260 h 21600"/>
                <a:gd name="T14" fmla="*/ 16576 w 21600"/>
                <a:gd name="T15" fmla="*/ 1366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p:spPr>
          <p:txBody>
            <a:bodyPr wrap="none" anchor="ctr"/>
            <a:lstStyle/>
            <a:p>
              <a:endParaRPr lang="en-US"/>
            </a:p>
          </p:txBody>
        </p:sp>
        <p:sp>
          <p:nvSpPr>
            <p:cNvPr id="2140"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FFFFFF"/>
                  </a:solidFill>
                  <a:ea typeface="ＭＳ Ｐゴシック" pitchFamily="-106" charset="-128"/>
                  <a:cs typeface="Arial" charset="0"/>
                </a:rPr>
                <a:t>“I AM”</a:t>
              </a:r>
            </a:p>
          </p:txBody>
        </p:sp>
      </p:grpSp>
      <p:sp>
        <p:nvSpPr>
          <p:cNvPr id="2067" name="Text Box 29"/>
          <p:cNvSpPr txBox="1">
            <a:spLocks noChangeArrowheads="1"/>
          </p:cNvSpPr>
          <p:nvPr/>
        </p:nvSpPr>
        <p:spPr bwMode="auto">
          <a:xfrm>
            <a:off x="3185160" y="3048003"/>
            <a:ext cx="92202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ea typeface="ＭＳ Ｐゴシック" pitchFamily="-106" charset="-128"/>
              </a:rPr>
              <a:t>Thinking</a:t>
            </a:r>
          </a:p>
        </p:txBody>
      </p:sp>
      <p:sp>
        <p:nvSpPr>
          <p:cNvPr id="206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9"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0"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1" name="Text Box 35"/>
          <p:cNvSpPr txBox="1">
            <a:spLocks noChangeArrowheads="1"/>
          </p:cNvSpPr>
          <p:nvPr/>
        </p:nvSpPr>
        <p:spPr bwMode="auto">
          <a:xfrm>
            <a:off x="3268980" y="329089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ea typeface="ＭＳ Ｐゴシック" pitchFamily="-106" charset="-128"/>
              </a:rPr>
              <a:t>Feeling</a:t>
            </a:r>
          </a:p>
        </p:txBody>
      </p:sp>
      <p:sp>
        <p:nvSpPr>
          <p:cNvPr id="2072" name="Text Box 36"/>
          <p:cNvSpPr txBox="1">
            <a:spLocks noChangeArrowheads="1"/>
          </p:cNvSpPr>
          <p:nvPr/>
        </p:nvSpPr>
        <p:spPr bwMode="auto">
          <a:xfrm>
            <a:off x="3268980" y="3505203"/>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ea typeface="ＭＳ Ｐゴシック" pitchFamily="-106" charset="-128"/>
              </a:rPr>
              <a:t>Acting</a:t>
            </a:r>
          </a:p>
        </p:txBody>
      </p:sp>
      <p:sp>
        <p:nvSpPr>
          <p:cNvPr id="2073"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ea typeface="ＭＳ Ｐゴシック" pitchFamily="-106" charset="-128"/>
              </a:rPr>
              <a:t>POWER </a:t>
            </a:r>
            <a:r>
              <a:rPr lang="en-US" sz="2000">
                <a:ea typeface="ＭＳ Ｐゴシック" pitchFamily="-106" charset="-128"/>
              </a:rPr>
              <a:t> =</a:t>
            </a:r>
          </a:p>
        </p:txBody>
      </p:sp>
      <p:sp>
        <p:nvSpPr>
          <p:cNvPr id="2074" name="Text Box 54"/>
          <p:cNvSpPr txBox="1">
            <a:spLocks noChangeArrowheads="1"/>
          </p:cNvSpPr>
          <p:nvPr/>
        </p:nvSpPr>
        <p:spPr bwMode="auto">
          <a:xfrm>
            <a:off x="586740" y="37338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about Relationships</a:t>
            </a:r>
          </a:p>
        </p:txBody>
      </p:sp>
      <p:sp>
        <p:nvSpPr>
          <p:cNvPr id="2075" name="Text Box 55"/>
          <p:cNvSpPr txBox="1">
            <a:spLocks noChangeArrowheads="1"/>
          </p:cNvSpPr>
          <p:nvPr/>
        </p:nvSpPr>
        <p:spPr bwMode="auto">
          <a:xfrm>
            <a:off x="586740" y="28194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“the ability to influence”</a:t>
            </a:r>
          </a:p>
        </p:txBody>
      </p:sp>
      <p:sp>
        <p:nvSpPr>
          <p:cNvPr id="2076"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7"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400" b="1">
                <a:ea typeface="ＭＳ Ｐゴシック" pitchFamily="-106" charset="-128"/>
              </a:rPr>
              <a:t> </a:t>
            </a:r>
            <a:r>
              <a:rPr lang="en-US" sz="1300" b="1">
                <a:ea typeface="ＭＳ Ｐゴシック" pitchFamily="-106" charset="-128"/>
              </a:rPr>
              <a:t>FORCE / ENERGY</a:t>
            </a:r>
          </a:p>
        </p:txBody>
      </p:sp>
      <p:sp>
        <p:nvSpPr>
          <p:cNvPr id="113"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200">
                <a:latin typeface="Times New Roman" pitchFamily="18" charset="0"/>
                <a:ea typeface="ＭＳ Ｐゴシック" pitchFamily="-106" charset="-128"/>
              </a:rPr>
              <a:t> </a:t>
            </a:r>
            <a:r>
              <a:rPr lang="en-US" sz="1300" b="1">
                <a:ea typeface="ＭＳ Ｐゴシック" pitchFamily="-106" charset="-128"/>
              </a:rPr>
              <a:t>FORCE / ENERGY</a:t>
            </a:r>
            <a:endParaRPr lang="en-US" sz="1300">
              <a:latin typeface="Times New Roman" pitchFamily="18" charset="0"/>
              <a:ea typeface="ＭＳ Ｐゴシック" pitchFamily="-106" charset="-128"/>
            </a:endParaRPr>
          </a:p>
        </p:txBody>
      </p:sp>
      <p:sp>
        <p:nvSpPr>
          <p:cNvPr id="2079"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Affirmation</a:t>
            </a:r>
          </a:p>
        </p:txBody>
      </p:sp>
      <p:sp>
        <p:nvSpPr>
          <p:cNvPr id="117"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Correction</a:t>
            </a:r>
          </a:p>
        </p:txBody>
      </p:sp>
      <p:sp>
        <p:nvSpPr>
          <p:cNvPr id="118"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Respect</a:t>
            </a:r>
            <a:r>
              <a:rPr lang="en-US" sz="1300" b="1">
                <a:solidFill>
                  <a:srgbClr val="FF7C80"/>
                </a:solidFill>
                <a:ea typeface="ＭＳ Ｐゴシック" pitchFamily="-106" charset="-128"/>
              </a:rPr>
              <a:t> </a:t>
            </a:r>
          </a:p>
        </p:txBody>
      </p:sp>
      <p:sp>
        <p:nvSpPr>
          <p:cNvPr id="119"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Challenge</a:t>
            </a:r>
          </a:p>
        </p:txBody>
      </p:sp>
      <p:sp>
        <p:nvSpPr>
          <p:cNvPr id="120" name="Line 82"/>
          <p:cNvSpPr>
            <a:spLocks noChangeShapeType="1"/>
          </p:cNvSpPr>
          <p:nvPr/>
        </p:nvSpPr>
        <p:spPr bwMode="auto">
          <a:xfrm flipH="1" flipV="1">
            <a:off x="419100" y="939800"/>
            <a:ext cx="0" cy="393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rPr>
              <a:t>CARE</a:t>
            </a:r>
          </a:p>
        </p:txBody>
      </p:sp>
      <p:sp>
        <p:nvSpPr>
          <p:cNvPr id="2087" name="Text Box 84"/>
          <p:cNvSpPr txBox="1">
            <a:spLocks noChangeArrowheads="1"/>
          </p:cNvSpPr>
          <p:nvPr/>
        </p:nvSpPr>
        <p:spPr bwMode="auto">
          <a:xfrm>
            <a:off x="8242300" y="2176466"/>
            <a:ext cx="156464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POSITIVE WAYS OF RELATING</a:t>
            </a:r>
          </a:p>
        </p:txBody>
      </p:sp>
      <p:sp>
        <p:nvSpPr>
          <p:cNvPr id="2088" name="Text Box 85"/>
          <p:cNvSpPr txBox="1">
            <a:spLocks noChangeArrowheads="1"/>
          </p:cNvSpPr>
          <p:nvPr/>
        </p:nvSpPr>
        <p:spPr bwMode="auto">
          <a:xfrm>
            <a:off x="8055452" y="3429000"/>
            <a:ext cx="17514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a:solidFill>
                  <a:srgbClr val="000066"/>
                </a:solidFill>
                <a:ea typeface="ＭＳ Ｐゴシック" pitchFamily="-106" charset="-128"/>
              </a:rPr>
              <a:t>NEGATIVE WAYS OF RELATING</a:t>
            </a:r>
          </a:p>
        </p:txBody>
      </p:sp>
      <p:sp>
        <p:nvSpPr>
          <p:cNvPr id="2089"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0"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Coercion</a:t>
            </a:r>
          </a:p>
        </p:txBody>
      </p:sp>
      <p:sp>
        <p:nvSpPr>
          <p:cNvPr id="2091"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Exploitation</a:t>
            </a:r>
          </a:p>
        </p:txBody>
      </p:sp>
      <p:sp>
        <p:nvSpPr>
          <p:cNvPr id="2092"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Manipulation</a:t>
            </a:r>
          </a:p>
        </p:txBody>
      </p:sp>
      <p:sp>
        <p:nvSpPr>
          <p:cNvPr id="2093"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Domination</a:t>
            </a:r>
          </a:p>
        </p:txBody>
      </p:sp>
      <p:sp>
        <p:nvSpPr>
          <p:cNvPr id="2094"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5"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CONTROL</a:t>
            </a:r>
          </a:p>
        </p:txBody>
      </p:sp>
      <p:sp>
        <p:nvSpPr>
          <p:cNvPr id="2096"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7"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ABUSE</a:t>
            </a:r>
          </a:p>
        </p:txBody>
      </p:sp>
      <p:sp>
        <p:nvSpPr>
          <p:cNvPr id="2098"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9"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Hurt</a:t>
            </a:r>
          </a:p>
        </p:txBody>
      </p:sp>
      <p:sp>
        <p:nvSpPr>
          <p:cNvPr id="2100"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1"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Injury</a:t>
            </a:r>
          </a:p>
        </p:txBody>
      </p:sp>
      <p:grpSp>
        <p:nvGrpSpPr>
          <p:cNvPr id="2102" name="Group 103"/>
          <p:cNvGrpSpPr>
            <a:grpSpLocks/>
          </p:cNvGrpSpPr>
          <p:nvPr/>
        </p:nvGrpSpPr>
        <p:grpSpPr bwMode="auto">
          <a:xfrm>
            <a:off x="838200" y="5562600"/>
            <a:ext cx="593725" cy="541338"/>
            <a:chOff x="395" y="3762"/>
            <a:chExt cx="340" cy="341"/>
          </a:xfrm>
        </p:grpSpPr>
        <p:sp>
          <p:nvSpPr>
            <p:cNvPr id="2135"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6"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7"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8"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03"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Fear</a:t>
            </a:r>
          </a:p>
        </p:txBody>
      </p:sp>
      <p:sp>
        <p:nvSpPr>
          <p:cNvPr id="2104"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Intimidation</a:t>
            </a:r>
          </a:p>
        </p:txBody>
      </p:sp>
      <p:sp>
        <p:nvSpPr>
          <p:cNvPr id="2105" name="Line 111"/>
          <p:cNvSpPr>
            <a:spLocks noChangeShapeType="1"/>
          </p:cNvSpPr>
          <p:nvPr/>
        </p:nvSpPr>
        <p:spPr bwMode="auto">
          <a:xfrm>
            <a:off x="2095500" y="5861050"/>
            <a:ext cx="30035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6" name="TextBox 12"/>
          <p:cNvSpPr txBox="1">
            <a:spLocks noChangeArrowheads="1"/>
          </p:cNvSpPr>
          <p:nvPr/>
        </p:nvSpPr>
        <p:spPr bwMode="auto">
          <a:xfrm>
            <a:off x="2346960" y="57150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DESTRUCTIVE</a:t>
            </a:r>
          </a:p>
        </p:txBody>
      </p:sp>
      <p:sp>
        <p:nvSpPr>
          <p:cNvPr id="2107" name="Line 115"/>
          <p:cNvSpPr>
            <a:spLocks noChangeShapeType="1"/>
          </p:cNvSpPr>
          <p:nvPr/>
        </p:nvSpPr>
        <p:spPr bwMode="auto">
          <a:xfrm>
            <a:off x="3771900" y="5867400"/>
            <a:ext cx="2025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8" name="TextBox 13"/>
          <p:cNvSpPr txBox="1">
            <a:spLocks noChangeArrowheads="1"/>
          </p:cNvSpPr>
          <p:nvPr/>
        </p:nvSpPr>
        <p:spPr bwMode="auto">
          <a:xfrm>
            <a:off x="393954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CONFLICT</a:t>
            </a:r>
          </a:p>
        </p:txBody>
      </p:sp>
      <p:sp>
        <p:nvSpPr>
          <p:cNvPr id="2109" name="Line 118"/>
          <p:cNvSpPr>
            <a:spLocks noChangeShapeType="1"/>
          </p:cNvSpPr>
          <p:nvPr/>
        </p:nvSpPr>
        <p:spPr bwMode="auto">
          <a:xfrm flipV="1">
            <a:off x="4442460" y="59880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0" name="TextBox 53"/>
          <p:cNvSpPr txBox="1">
            <a:spLocks noChangeArrowheads="1"/>
          </p:cNvSpPr>
          <p:nvPr/>
        </p:nvSpPr>
        <p:spPr bwMode="auto">
          <a:xfrm>
            <a:off x="3268982" y="6191253"/>
            <a:ext cx="257571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Misunderstanding</a:t>
            </a:r>
          </a:p>
        </p:txBody>
      </p:sp>
      <p:sp>
        <p:nvSpPr>
          <p:cNvPr id="2111" name="Line 120"/>
          <p:cNvSpPr>
            <a:spLocks noChangeShapeType="1"/>
          </p:cNvSpPr>
          <p:nvPr/>
        </p:nvSpPr>
        <p:spPr bwMode="auto">
          <a:xfrm>
            <a:off x="4994275" y="5867400"/>
            <a:ext cx="3702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2" name="TextBox 14"/>
          <p:cNvSpPr txBox="1">
            <a:spLocks noChangeArrowheads="1"/>
          </p:cNvSpPr>
          <p:nvPr/>
        </p:nvSpPr>
        <p:spPr bwMode="auto">
          <a:xfrm>
            <a:off x="536448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VIOLENCE</a:t>
            </a:r>
          </a:p>
        </p:txBody>
      </p:sp>
      <p:sp>
        <p:nvSpPr>
          <p:cNvPr id="2113" name="Line 125"/>
          <p:cNvSpPr>
            <a:spLocks noChangeShapeType="1"/>
          </p:cNvSpPr>
          <p:nvPr/>
        </p:nvSpPr>
        <p:spPr bwMode="auto">
          <a:xfrm>
            <a:off x="6454140"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4" name="Text Box 126"/>
          <p:cNvSpPr txBox="1">
            <a:spLocks noChangeArrowheads="1"/>
          </p:cNvSpPr>
          <p:nvPr/>
        </p:nvSpPr>
        <p:spPr bwMode="auto">
          <a:xfrm>
            <a:off x="6705600" y="5715000"/>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BREAK</a:t>
            </a:r>
          </a:p>
        </p:txBody>
      </p:sp>
      <p:sp>
        <p:nvSpPr>
          <p:cNvPr id="2115" name="Line 127"/>
          <p:cNvSpPr>
            <a:spLocks noChangeShapeType="1"/>
          </p:cNvSpPr>
          <p:nvPr/>
        </p:nvSpPr>
        <p:spPr bwMode="auto">
          <a:xfrm flipV="1">
            <a:off x="7124700" y="56134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6" name="TextBox 54"/>
          <p:cNvSpPr txBox="1">
            <a:spLocks noChangeArrowheads="1"/>
          </p:cNvSpPr>
          <p:nvPr/>
        </p:nvSpPr>
        <p:spPr bwMode="auto">
          <a:xfrm>
            <a:off x="6572885" y="53467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Divorce</a:t>
            </a:r>
          </a:p>
        </p:txBody>
      </p:sp>
      <p:sp>
        <p:nvSpPr>
          <p:cNvPr id="2117" name="Line 130"/>
          <p:cNvSpPr>
            <a:spLocks noChangeShapeType="1"/>
          </p:cNvSpPr>
          <p:nvPr/>
        </p:nvSpPr>
        <p:spPr bwMode="auto">
          <a:xfrm>
            <a:off x="7124700" y="5943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8" name="TextBox 55"/>
          <p:cNvSpPr txBox="1">
            <a:spLocks noChangeArrowheads="1"/>
          </p:cNvSpPr>
          <p:nvPr/>
        </p:nvSpPr>
        <p:spPr bwMode="auto">
          <a:xfrm>
            <a:off x="6551930" y="6045203"/>
            <a:ext cx="113855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Walkout</a:t>
            </a:r>
          </a:p>
        </p:txBody>
      </p:sp>
      <p:sp>
        <p:nvSpPr>
          <p:cNvPr id="2119" name="Line 135"/>
          <p:cNvSpPr>
            <a:spLocks noChangeShapeType="1"/>
          </p:cNvSpPr>
          <p:nvPr/>
        </p:nvSpPr>
        <p:spPr bwMode="auto">
          <a:xfrm flipV="1">
            <a:off x="7124700" y="5257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0" name="TextBox 15"/>
          <p:cNvSpPr txBox="1">
            <a:spLocks noChangeArrowheads="1"/>
          </p:cNvSpPr>
          <p:nvPr/>
        </p:nvSpPr>
        <p:spPr bwMode="auto">
          <a:xfrm>
            <a:off x="6845300" y="499110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War</a:t>
            </a:r>
          </a:p>
        </p:txBody>
      </p:sp>
      <p:sp>
        <p:nvSpPr>
          <p:cNvPr id="2121" name="Line 137"/>
          <p:cNvSpPr>
            <a:spLocks noChangeShapeType="1"/>
          </p:cNvSpPr>
          <p:nvPr/>
        </p:nvSpPr>
        <p:spPr bwMode="auto">
          <a:xfrm>
            <a:off x="7124700" y="629285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2" name="TextBox 56"/>
          <p:cNvSpPr txBox="1">
            <a:spLocks noChangeArrowheads="1"/>
          </p:cNvSpPr>
          <p:nvPr/>
        </p:nvSpPr>
        <p:spPr bwMode="auto">
          <a:xfrm>
            <a:off x="6579870" y="64135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Strike</a:t>
            </a:r>
          </a:p>
        </p:txBody>
      </p:sp>
      <p:sp>
        <p:nvSpPr>
          <p:cNvPr id="2123" name="Line 139"/>
          <p:cNvSpPr>
            <a:spLocks noChangeShapeType="1"/>
          </p:cNvSpPr>
          <p:nvPr/>
        </p:nvSpPr>
        <p:spPr bwMode="auto">
          <a:xfrm>
            <a:off x="743902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4" name="TextBox 16"/>
          <p:cNvSpPr txBox="1">
            <a:spLocks noChangeArrowheads="1"/>
          </p:cNvSpPr>
          <p:nvPr/>
        </p:nvSpPr>
        <p:spPr bwMode="auto">
          <a:xfrm>
            <a:off x="7627620" y="5715003"/>
            <a:ext cx="7543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HATE</a:t>
            </a:r>
          </a:p>
        </p:txBody>
      </p:sp>
      <p:sp>
        <p:nvSpPr>
          <p:cNvPr id="2125" name="Line 141"/>
          <p:cNvSpPr>
            <a:spLocks noChangeShapeType="1"/>
          </p:cNvSpPr>
          <p:nvPr/>
        </p:nvSpPr>
        <p:spPr bwMode="auto">
          <a:xfrm>
            <a:off x="826325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6" name="TextBox 17"/>
          <p:cNvSpPr txBox="1">
            <a:spLocks noChangeArrowheads="1"/>
          </p:cNvSpPr>
          <p:nvPr/>
        </p:nvSpPr>
        <p:spPr bwMode="auto">
          <a:xfrm>
            <a:off x="8465820" y="5715003"/>
            <a:ext cx="15925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INDIFFERENCE</a:t>
            </a:r>
          </a:p>
        </p:txBody>
      </p:sp>
      <p:sp>
        <p:nvSpPr>
          <p:cNvPr id="2127" name="Line 143"/>
          <p:cNvSpPr>
            <a:spLocks noChangeShapeType="1"/>
          </p:cNvSpPr>
          <p:nvPr/>
        </p:nvSpPr>
        <p:spPr bwMode="auto">
          <a:xfrm>
            <a:off x="9220200" y="5943600"/>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8" name="TextBox 60"/>
          <p:cNvSpPr txBox="1">
            <a:spLocks noChangeArrowheads="1"/>
          </p:cNvSpPr>
          <p:nvPr/>
        </p:nvSpPr>
        <p:spPr bwMode="auto">
          <a:xfrm>
            <a:off x="8633460" y="611505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Hardness of Heart</a:t>
            </a:r>
          </a:p>
        </p:txBody>
      </p:sp>
      <p:sp>
        <p:nvSpPr>
          <p:cNvPr id="2129" name="Line 145"/>
          <p:cNvSpPr>
            <a:spLocks noChangeShapeType="1"/>
          </p:cNvSpPr>
          <p:nvPr/>
        </p:nvSpPr>
        <p:spPr bwMode="auto">
          <a:xfrm flipV="1">
            <a:off x="9220200" y="5638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0" name="TextBox 59"/>
          <p:cNvSpPr txBox="1">
            <a:spLocks noChangeArrowheads="1"/>
          </p:cNvSpPr>
          <p:nvPr/>
        </p:nvSpPr>
        <p:spPr bwMode="auto">
          <a:xfrm>
            <a:off x="8675370" y="53848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Apathy</a:t>
            </a:r>
          </a:p>
        </p:txBody>
      </p:sp>
      <p:sp>
        <p:nvSpPr>
          <p:cNvPr id="2131" name="Line 147"/>
          <p:cNvSpPr>
            <a:spLocks noChangeShapeType="1"/>
          </p:cNvSpPr>
          <p:nvPr/>
        </p:nvSpPr>
        <p:spPr bwMode="auto">
          <a:xfrm flipV="1">
            <a:off x="9220200" y="5308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2" name="Text Box 148"/>
          <p:cNvSpPr txBox="1">
            <a:spLocks noChangeArrowheads="1"/>
          </p:cNvSpPr>
          <p:nvPr/>
        </p:nvSpPr>
        <p:spPr bwMode="auto">
          <a:xfrm>
            <a:off x="8696325" y="5067300"/>
            <a:ext cx="1257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Don’t Care</a:t>
            </a:r>
          </a:p>
        </p:txBody>
      </p:sp>
      <p:sp>
        <p:nvSpPr>
          <p:cNvPr id="2133"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4" name="Text Box 97"/>
          <p:cNvSpPr txBox="1">
            <a:spLocks noChangeArrowheads="1"/>
          </p:cNvSpPr>
          <p:nvPr/>
        </p:nvSpPr>
        <p:spPr bwMode="auto">
          <a:xfrm>
            <a:off x="1201422" y="6542088"/>
            <a:ext cx="1052989"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Suffering</a:t>
            </a:r>
          </a:p>
        </p:txBody>
      </p:sp>
    </p:spTree>
    <p:extLst>
      <p:ext uri="{BB962C8B-B14F-4D97-AF65-F5344CB8AC3E}">
        <p14:creationId xmlns:p14="http://schemas.microsoft.com/office/powerpoint/2010/main" val="316133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2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2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23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8" grpId="0" animBg="1"/>
      <p:bldP spid="5209" grpId="0" autoUpdateAnimBg="0"/>
      <p:bldP spid="5230" grpId="0" animBg="1"/>
      <p:bldP spid="5231" grpId="0" animBg="1"/>
      <p:bldP spid="5232" grpId="0" animBg="1"/>
      <p:bldP spid="5234" grpId="0" animBg="1"/>
      <p:bldP spid="5235" grpId="0" autoUpdateAnimBg="0"/>
      <p:bldP spid="5236" grpId="0" autoUpdateAnimBg="0"/>
      <p:bldP spid="5237" grpId="0" animBg="1"/>
      <p:bldP spid="523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endParaRPr lang="en-US" sz="2400" b="0">
              <a:latin typeface="Times New Roman" pitchFamily="18" charset="0"/>
            </a:endParaRPr>
          </a:p>
        </p:txBody>
      </p:sp>
      <p:sp>
        <p:nvSpPr>
          <p:cNvPr id="5202" name="TextBox 61"/>
          <p:cNvSpPr txBox="1">
            <a:spLocks noChangeArrowheads="1"/>
          </p:cNvSpPr>
          <p:nvPr/>
        </p:nvSpPr>
        <p:spPr bwMode="auto">
          <a:xfrm>
            <a:off x="4809173" y="3252788"/>
            <a:ext cx="117348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600">
                <a:cs typeface="Arial" charset="0"/>
              </a:rPr>
              <a:t>ANGER</a:t>
            </a:r>
          </a:p>
        </p:txBody>
      </p:sp>
      <p:sp>
        <p:nvSpPr>
          <p:cNvPr id="5203" name="Line 83"/>
          <p:cNvSpPr>
            <a:spLocks noChangeShapeType="1"/>
          </p:cNvSpPr>
          <p:nvPr/>
        </p:nvSpPr>
        <p:spPr bwMode="auto">
          <a:xfrm>
            <a:off x="5364480" y="35433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4" name="TextBox 62"/>
          <p:cNvSpPr txBox="1">
            <a:spLocks noChangeArrowheads="1"/>
          </p:cNvSpPr>
          <p:nvPr/>
        </p:nvSpPr>
        <p:spPr bwMode="auto">
          <a:xfrm>
            <a:off x="4274820" y="3721100"/>
            <a:ext cx="226314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400" i="1">
                <a:cs typeface="Arial" charset="0"/>
              </a:rPr>
              <a:t>Rage / Resentment</a:t>
            </a:r>
          </a:p>
        </p:txBody>
      </p:sp>
      <p:sp>
        <p:nvSpPr>
          <p:cNvPr id="5205" name="Line 85"/>
          <p:cNvSpPr>
            <a:spLocks noChangeShapeType="1"/>
          </p:cNvSpPr>
          <p:nvPr/>
        </p:nvSpPr>
        <p:spPr bwMode="auto">
          <a:xfrm flipV="1">
            <a:off x="5364480" y="30607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6" name="TextBox 63"/>
          <p:cNvSpPr txBox="1">
            <a:spLocks noChangeArrowheads="1"/>
          </p:cNvSpPr>
          <p:nvPr/>
        </p:nvSpPr>
        <p:spPr bwMode="auto">
          <a:xfrm>
            <a:off x="4526280" y="27813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400" i="1">
                <a:cs typeface="Arial" charset="0"/>
              </a:rPr>
              <a:t>Zeal / Passion</a:t>
            </a:r>
          </a:p>
        </p:txBody>
      </p:sp>
      <p:sp>
        <p:nvSpPr>
          <p:cNvPr id="5208" name="Line 88"/>
          <p:cNvSpPr>
            <a:spLocks noChangeShapeType="1"/>
          </p:cNvSpPr>
          <p:nvPr/>
        </p:nvSpPr>
        <p:spPr bwMode="auto">
          <a:xfrm flipV="1">
            <a:off x="782320" y="812800"/>
            <a:ext cx="23050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09" name="TextBox 19"/>
          <p:cNvSpPr txBox="1">
            <a:spLocks noChangeArrowheads="1"/>
          </p:cNvSpPr>
          <p:nvPr/>
        </p:nvSpPr>
        <p:spPr bwMode="auto">
          <a:xfrm>
            <a:off x="949960" y="661988"/>
            <a:ext cx="108966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HEALING</a:t>
            </a:r>
          </a:p>
        </p:txBody>
      </p:sp>
      <p:sp>
        <p:nvSpPr>
          <p:cNvPr id="5230" name="Line 110"/>
          <p:cNvSpPr>
            <a:spLocks noChangeShapeType="1"/>
          </p:cNvSpPr>
          <p:nvPr/>
        </p:nvSpPr>
        <p:spPr bwMode="auto">
          <a:xfrm flipV="1">
            <a:off x="670560" y="542925"/>
            <a:ext cx="174625" cy="160338"/>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1" name="Line 111"/>
          <p:cNvSpPr>
            <a:spLocks noChangeShapeType="1"/>
          </p:cNvSpPr>
          <p:nvPr/>
        </p:nvSpPr>
        <p:spPr bwMode="auto">
          <a:xfrm flipH="1" flipV="1">
            <a:off x="1005840" y="542925"/>
            <a:ext cx="174625" cy="160338"/>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232" name="Line 112"/>
          <p:cNvSpPr>
            <a:spLocks noChangeShapeType="1"/>
          </p:cNvSpPr>
          <p:nvPr/>
        </p:nvSpPr>
        <p:spPr bwMode="auto">
          <a:xfrm flipH="1" flipV="1">
            <a:off x="670560" y="890591"/>
            <a:ext cx="174625" cy="160337"/>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234" name="Line 114"/>
          <p:cNvSpPr>
            <a:spLocks noChangeShapeType="1"/>
          </p:cNvSpPr>
          <p:nvPr/>
        </p:nvSpPr>
        <p:spPr bwMode="auto">
          <a:xfrm flipV="1">
            <a:off x="1005840" y="890591"/>
            <a:ext cx="174625" cy="160337"/>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5" name="TextBox 36"/>
          <p:cNvSpPr txBox="1">
            <a:spLocks noChangeArrowheads="1"/>
          </p:cNvSpPr>
          <p:nvPr/>
        </p:nvSpPr>
        <p:spPr bwMode="auto">
          <a:xfrm>
            <a:off x="419100" y="280988"/>
            <a:ext cx="11734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Freedom</a:t>
            </a:r>
          </a:p>
        </p:txBody>
      </p:sp>
      <p:sp>
        <p:nvSpPr>
          <p:cNvPr id="5236" name="TextBox 37"/>
          <p:cNvSpPr txBox="1">
            <a:spLocks noChangeArrowheads="1"/>
          </p:cNvSpPr>
          <p:nvPr/>
        </p:nvSpPr>
        <p:spPr bwMode="auto">
          <a:xfrm>
            <a:off x="502920" y="992188"/>
            <a:ext cx="7543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Trust</a:t>
            </a:r>
          </a:p>
        </p:txBody>
      </p:sp>
      <p:sp>
        <p:nvSpPr>
          <p:cNvPr id="5237" name="Line 117"/>
          <p:cNvSpPr>
            <a:spLocks noChangeShapeType="1"/>
          </p:cNvSpPr>
          <p:nvPr/>
        </p:nvSpPr>
        <p:spPr bwMode="auto">
          <a:xfrm>
            <a:off x="1424940" y="890588"/>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8" name="TextBox 50"/>
          <p:cNvSpPr txBox="1">
            <a:spLocks noChangeArrowheads="1"/>
          </p:cNvSpPr>
          <p:nvPr/>
        </p:nvSpPr>
        <p:spPr bwMode="auto">
          <a:xfrm>
            <a:off x="1089660" y="1042988"/>
            <a:ext cx="107219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Healthy</a:t>
            </a:r>
          </a:p>
        </p:txBody>
      </p:sp>
      <p:sp>
        <p:nvSpPr>
          <p:cNvPr id="5239" name="Line 119"/>
          <p:cNvSpPr>
            <a:spLocks noChangeShapeType="1"/>
          </p:cNvSpPr>
          <p:nvPr/>
        </p:nvSpPr>
        <p:spPr bwMode="auto">
          <a:xfrm flipV="1">
            <a:off x="1878965" y="812800"/>
            <a:ext cx="21653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40" name="TextBox 20"/>
          <p:cNvSpPr txBox="1">
            <a:spLocks noChangeArrowheads="1"/>
          </p:cNvSpPr>
          <p:nvPr/>
        </p:nvSpPr>
        <p:spPr bwMode="auto">
          <a:xfrm>
            <a:off x="2039620" y="661988"/>
            <a:ext cx="1676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CONSTRUCTIVE</a:t>
            </a:r>
          </a:p>
        </p:txBody>
      </p:sp>
      <p:sp>
        <p:nvSpPr>
          <p:cNvPr id="5241" name="Line 121"/>
          <p:cNvSpPr>
            <a:spLocks noChangeShapeType="1"/>
          </p:cNvSpPr>
          <p:nvPr/>
        </p:nvSpPr>
        <p:spPr bwMode="auto">
          <a:xfrm flipV="1">
            <a:off x="3576320" y="812800"/>
            <a:ext cx="21653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42" name="TextBox 21"/>
          <p:cNvSpPr txBox="1">
            <a:spLocks noChangeArrowheads="1"/>
          </p:cNvSpPr>
          <p:nvPr/>
        </p:nvSpPr>
        <p:spPr bwMode="auto">
          <a:xfrm>
            <a:off x="3724752" y="661988"/>
            <a:ext cx="184404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COLLABORATION</a:t>
            </a:r>
          </a:p>
        </p:txBody>
      </p:sp>
      <p:sp>
        <p:nvSpPr>
          <p:cNvPr id="5243" name="Line 123"/>
          <p:cNvSpPr>
            <a:spLocks noChangeShapeType="1"/>
          </p:cNvSpPr>
          <p:nvPr/>
        </p:nvSpPr>
        <p:spPr bwMode="auto">
          <a:xfrm>
            <a:off x="4590892" y="501650"/>
            <a:ext cx="0" cy="2095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44" name="TextBox 40"/>
          <p:cNvSpPr txBox="1">
            <a:spLocks noChangeArrowheads="1"/>
          </p:cNvSpPr>
          <p:nvPr/>
        </p:nvSpPr>
        <p:spPr bwMode="auto">
          <a:xfrm>
            <a:off x="3288191" y="238128"/>
            <a:ext cx="264382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Understanding</a:t>
            </a:r>
          </a:p>
        </p:txBody>
      </p:sp>
      <p:grpSp>
        <p:nvGrpSpPr>
          <p:cNvPr id="19480" name="Group 5"/>
          <p:cNvGrpSpPr>
            <a:grpSpLocks/>
          </p:cNvGrpSpPr>
          <p:nvPr/>
        </p:nvGrpSpPr>
        <p:grpSpPr bwMode="auto">
          <a:xfrm>
            <a:off x="2179320" y="3124202"/>
            <a:ext cx="1100138" cy="652463"/>
            <a:chOff x="1135" y="1954"/>
            <a:chExt cx="630" cy="411"/>
          </a:xfrm>
        </p:grpSpPr>
        <p:sp>
          <p:nvSpPr>
            <p:cNvPr id="100" name="AutoShape 6"/>
            <p:cNvSpPr>
              <a:spLocks noChangeArrowheads="1"/>
            </p:cNvSpPr>
            <p:nvPr/>
          </p:nvSpPr>
          <p:spPr bwMode="auto">
            <a:xfrm>
              <a:off x="1135" y="1954"/>
              <a:ext cx="503" cy="411"/>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a:effectLst/>
          </p:spPr>
          <p:txBody>
            <a:bodyPr wrap="none" anchor="ctr"/>
            <a:lstStyle/>
            <a:p>
              <a:endParaRPr lang="en-US"/>
            </a:p>
          </p:txBody>
        </p:sp>
        <p:sp>
          <p:nvSpPr>
            <p:cNvPr id="19554"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600">
                  <a:solidFill>
                    <a:srgbClr val="FFFFFF"/>
                  </a:solidFill>
                  <a:cs typeface="Arial" charset="0"/>
                </a:rPr>
                <a:t>“I AM”</a:t>
              </a:r>
            </a:p>
          </p:txBody>
        </p:sp>
      </p:grpSp>
      <p:sp>
        <p:nvSpPr>
          <p:cNvPr id="19481" name="Text Box 29"/>
          <p:cNvSpPr txBox="1">
            <a:spLocks noChangeArrowheads="1"/>
          </p:cNvSpPr>
          <p:nvPr/>
        </p:nvSpPr>
        <p:spPr bwMode="auto">
          <a:xfrm>
            <a:off x="3185160" y="3048003"/>
            <a:ext cx="92202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000"/>
              <a:t>Thinking</a:t>
            </a:r>
          </a:p>
        </p:txBody>
      </p:sp>
      <p:sp>
        <p:nvSpPr>
          <p:cNvPr id="19482"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3"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4"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5" name="Text Box 35"/>
          <p:cNvSpPr txBox="1">
            <a:spLocks noChangeArrowheads="1"/>
          </p:cNvSpPr>
          <p:nvPr/>
        </p:nvSpPr>
        <p:spPr bwMode="auto">
          <a:xfrm>
            <a:off x="3268980" y="329089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000"/>
              <a:t>Feeling</a:t>
            </a:r>
          </a:p>
        </p:txBody>
      </p:sp>
      <p:sp>
        <p:nvSpPr>
          <p:cNvPr id="19486" name="Text Box 36"/>
          <p:cNvSpPr txBox="1">
            <a:spLocks noChangeArrowheads="1"/>
          </p:cNvSpPr>
          <p:nvPr/>
        </p:nvSpPr>
        <p:spPr bwMode="auto">
          <a:xfrm>
            <a:off x="3268980" y="3505203"/>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000"/>
              <a:t>Acting</a:t>
            </a:r>
          </a:p>
        </p:txBody>
      </p:sp>
      <p:sp>
        <p:nvSpPr>
          <p:cNvPr id="19487"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2400"/>
              <a:t>POWER </a:t>
            </a:r>
            <a:r>
              <a:rPr lang="en-US" sz="2000" b="0"/>
              <a:t> =</a:t>
            </a:r>
          </a:p>
        </p:txBody>
      </p:sp>
      <p:sp>
        <p:nvSpPr>
          <p:cNvPr id="19488" name="Text Box 54"/>
          <p:cNvSpPr txBox="1">
            <a:spLocks noChangeArrowheads="1"/>
          </p:cNvSpPr>
          <p:nvPr/>
        </p:nvSpPr>
        <p:spPr bwMode="auto">
          <a:xfrm>
            <a:off x="586740" y="37338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i="1"/>
              <a:t>Power is about Relationships</a:t>
            </a:r>
          </a:p>
        </p:txBody>
      </p:sp>
      <p:sp>
        <p:nvSpPr>
          <p:cNvPr id="19489" name="Text Box 55"/>
          <p:cNvSpPr txBox="1">
            <a:spLocks noChangeArrowheads="1"/>
          </p:cNvSpPr>
          <p:nvPr/>
        </p:nvSpPr>
        <p:spPr bwMode="auto">
          <a:xfrm>
            <a:off x="586740" y="28194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i="1"/>
              <a:t>Power is “the ability to influence”</a:t>
            </a:r>
          </a:p>
        </p:txBody>
      </p:sp>
      <p:sp>
        <p:nvSpPr>
          <p:cNvPr id="19490"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1"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800"/>
              <a:t>-</a:t>
            </a:r>
            <a:r>
              <a:rPr lang="en-US" sz="1400"/>
              <a:t> </a:t>
            </a:r>
            <a:r>
              <a:rPr lang="en-US" sz="1300"/>
              <a:t>FORCE / ENERGY</a:t>
            </a:r>
          </a:p>
        </p:txBody>
      </p:sp>
      <p:sp>
        <p:nvSpPr>
          <p:cNvPr id="113"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800"/>
              <a:t>+</a:t>
            </a:r>
            <a:r>
              <a:rPr lang="en-US" b="0">
                <a:latin typeface="Times New Roman" pitchFamily="18" charset="0"/>
              </a:rPr>
              <a:t> </a:t>
            </a:r>
            <a:r>
              <a:rPr lang="en-US" sz="1300"/>
              <a:t>FORCE / ENERGY</a:t>
            </a:r>
            <a:endParaRPr lang="en-US" sz="1300" b="0">
              <a:latin typeface="Times New Roman" pitchFamily="18" charset="0"/>
            </a:endParaRPr>
          </a:p>
        </p:txBody>
      </p:sp>
      <p:sp>
        <p:nvSpPr>
          <p:cNvPr id="19493"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Affirmation</a:t>
            </a:r>
          </a:p>
        </p:txBody>
      </p:sp>
      <p:sp>
        <p:nvSpPr>
          <p:cNvPr id="117"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Correction</a:t>
            </a:r>
          </a:p>
        </p:txBody>
      </p:sp>
      <p:sp>
        <p:nvSpPr>
          <p:cNvPr id="118"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buFontTx/>
              <a:buChar char="•"/>
            </a:pPr>
            <a:r>
              <a:rPr lang="en-US" sz="1300" b="0">
                <a:solidFill>
                  <a:schemeClr val="accent2"/>
                </a:solidFill>
              </a:rPr>
              <a:t> </a:t>
            </a:r>
            <a:r>
              <a:rPr lang="en-US" sz="1300">
                <a:solidFill>
                  <a:srgbClr val="000066"/>
                </a:solidFill>
              </a:rPr>
              <a:t>Respect</a:t>
            </a:r>
            <a:r>
              <a:rPr lang="en-US" sz="1300">
                <a:solidFill>
                  <a:srgbClr val="FF7C80"/>
                </a:solidFill>
              </a:rPr>
              <a:t> </a:t>
            </a:r>
          </a:p>
        </p:txBody>
      </p:sp>
      <p:sp>
        <p:nvSpPr>
          <p:cNvPr id="119"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buFontTx/>
              <a:buChar char="•"/>
            </a:pPr>
            <a:r>
              <a:rPr lang="en-US" sz="1300" b="0">
                <a:solidFill>
                  <a:schemeClr val="accent2"/>
                </a:solidFill>
              </a:rPr>
              <a:t> </a:t>
            </a:r>
            <a:r>
              <a:rPr lang="en-US" sz="1300">
                <a:solidFill>
                  <a:srgbClr val="000066"/>
                </a:solidFill>
              </a:rPr>
              <a:t>Challenge</a:t>
            </a:r>
          </a:p>
        </p:txBody>
      </p:sp>
      <p:sp>
        <p:nvSpPr>
          <p:cNvPr id="120" name="Line 82"/>
          <p:cNvSpPr>
            <a:spLocks noChangeShapeType="1"/>
          </p:cNvSpPr>
          <p:nvPr/>
        </p:nvSpPr>
        <p:spPr bwMode="auto">
          <a:xfrm flipH="1" flipV="1">
            <a:off x="419100" y="939800"/>
            <a:ext cx="0" cy="393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t>CARE</a:t>
            </a:r>
          </a:p>
        </p:txBody>
      </p:sp>
      <p:sp>
        <p:nvSpPr>
          <p:cNvPr id="19501" name="Text Box 84"/>
          <p:cNvSpPr txBox="1">
            <a:spLocks noChangeArrowheads="1"/>
          </p:cNvSpPr>
          <p:nvPr/>
        </p:nvSpPr>
        <p:spPr bwMode="auto">
          <a:xfrm>
            <a:off x="8242300" y="2176466"/>
            <a:ext cx="156464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r" eaLnBrk="1" hangingPunct="1">
              <a:spcBef>
                <a:spcPct val="50000"/>
              </a:spcBef>
            </a:pPr>
            <a:r>
              <a:rPr lang="en-US" sz="1800" dirty="0">
                <a:solidFill>
                  <a:srgbClr val="0000CC"/>
                </a:solidFill>
              </a:rPr>
              <a:t>POSITIVE WAYS OF RELATING</a:t>
            </a:r>
          </a:p>
        </p:txBody>
      </p:sp>
      <p:sp>
        <p:nvSpPr>
          <p:cNvPr id="19502" name="Text Box 85"/>
          <p:cNvSpPr txBox="1">
            <a:spLocks noChangeArrowheads="1"/>
          </p:cNvSpPr>
          <p:nvPr/>
        </p:nvSpPr>
        <p:spPr bwMode="auto">
          <a:xfrm>
            <a:off x="8055452" y="3429000"/>
            <a:ext cx="17514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r" eaLnBrk="1" hangingPunct="1">
              <a:spcBef>
                <a:spcPct val="50000"/>
              </a:spcBef>
            </a:pPr>
            <a:r>
              <a:rPr lang="en-US" sz="1800" dirty="0">
                <a:solidFill>
                  <a:srgbClr val="0000CC"/>
                </a:solidFill>
              </a:rPr>
              <a:t>NEGATIVE WAYS OF RELATING</a:t>
            </a:r>
          </a:p>
        </p:txBody>
      </p:sp>
      <p:sp>
        <p:nvSpPr>
          <p:cNvPr id="19503"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4"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Coercion</a:t>
            </a:r>
          </a:p>
        </p:txBody>
      </p:sp>
      <p:sp>
        <p:nvSpPr>
          <p:cNvPr id="19505"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Exploitation</a:t>
            </a:r>
          </a:p>
        </p:txBody>
      </p:sp>
      <p:sp>
        <p:nvSpPr>
          <p:cNvPr id="19506"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Manipulation</a:t>
            </a:r>
          </a:p>
        </p:txBody>
      </p:sp>
      <p:sp>
        <p:nvSpPr>
          <p:cNvPr id="19507"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Domination</a:t>
            </a:r>
          </a:p>
        </p:txBody>
      </p:sp>
      <p:sp>
        <p:nvSpPr>
          <p:cNvPr id="19508"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9"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CONTROL</a:t>
            </a:r>
          </a:p>
        </p:txBody>
      </p:sp>
      <p:sp>
        <p:nvSpPr>
          <p:cNvPr id="19510"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1"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ABUSE</a:t>
            </a:r>
          </a:p>
        </p:txBody>
      </p:sp>
      <p:sp>
        <p:nvSpPr>
          <p:cNvPr id="19512"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3"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Hurt</a:t>
            </a:r>
          </a:p>
        </p:txBody>
      </p:sp>
      <p:sp>
        <p:nvSpPr>
          <p:cNvPr id="19514"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5"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Injury</a:t>
            </a:r>
          </a:p>
        </p:txBody>
      </p:sp>
      <p:grpSp>
        <p:nvGrpSpPr>
          <p:cNvPr id="19516" name="Group 103"/>
          <p:cNvGrpSpPr>
            <a:grpSpLocks/>
          </p:cNvGrpSpPr>
          <p:nvPr/>
        </p:nvGrpSpPr>
        <p:grpSpPr bwMode="auto">
          <a:xfrm>
            <a:off x="838200" y="5562600"/>
            <a:ext cx="593725" cy="541338"/>
            <a:chOff x="395" y="3762"/>
            <a:chExt cx="340" cy="341"/>
          </a:xfrm>
        </p:grpSpPr>
        <p:sp>
          <p:nvSpPr>
            <p:cNvPr id="19549"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50"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51"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52"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517"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Fear</a:t>
            </a:r>
          </a:p>
        </p:txBody>
      </p:sp>
      <p:sp>
        <p:nvSpPr>
          <p:cNvPr id="19518"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Intimidation</a:t>
            </a:r>
          </a:p>
        </p:txBody>
      </p:sp>
      <p:sp>
        <p:nvSpPr>
          <p:cNvPr id="19519" name="Line 111"/>
          <p:cNvSpPr>
            <a:spLocks noChangeShapeType="1"/>
          </p:cNvSpPr>
          <p:nvPr/>
        </p:nvSpPr>
        <p:spPr bwMode="auto">
          <a:xfrm>
            <a:off x="2095500" y="5861050"/>
            <a:ext cx="30035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0" name="TextBox 12"/>
          <p:cNvSpPr txBox="1">
            <a:spLocks noChangeArrowheads="1"/>
          </p:cNvSpPr>
          <p:nvPr/>
        </p:nvSpPr>
        <p:spPr bwMode="auto">
          <a:xfrm>
            <a:off x="2346960" y="57150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DESTRUCTIVE</a:t>
            </a:r>
          </a:p>
        </p:txBody>
      </p:sp>
      <p:sp>
        <p:nvSpPr>
          <p:cNvPr id="19521" name="Line 115"/>
          <p:cNvSpPr>
            <a:spLocks noChangeShapeType="1"/>
          </p:cNvSpPr>
          <p:nvPr/>
        </p:nvSpPr>
        <p:spPr bwMode="auto">
          <a:xfrm>
            <a:off x="3771900" y="5867400"/>
            <a:ext cx="2025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2" name="TextBox 13"/>
          <p:cNvSpPr txBox="1">
            <a:spLocks noChangeArrowheads="1"/>
          </p:cNvSpPr>
          <p:nvPr/>
        </p:nvSpPr>
        <p:spPr bwMode="auto">
          <a:xfrm>
            <a:off x="393954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CONFLICT</a:t>
            </a:r>
          </a:p>
        </p:txBody>
      </p:sp>
      <p:sp>
        <p:nvSpPr>
          <p:cNvPr id="19523" name="Line 118"/>
          <p:cNvSpPr>
            <a:spLocks noChangeShapeType="1"/>
          </p:cNvSpPr>
          <p:nvPr/>
        </p:nvSpPr>
        <p:spPr bwMode="auto">
          <a:xfrm flipV="1">
            <a:off x="4442460" y="59880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4" name="TextBox 53"/>
          <p:cNvSpPr txBox="1">
            <a:spLocks noChangeArrowheads="1"/>
          </p:cNvSpPr>
          <p:nvPr/>
        </p:nvSpPr>
        <p:spPr bwMode="auto">
          <a:xfrm>
            <a:off x="3268982" y="6191253"/>
            <a:ext cx="257571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Misunderstanding</a:t>
            </a:r>
          </a:p>
        </p:txBody>
      </p:sp>
      <p:sp>
        <p:nvSpPr>
          <p:cNvPr id="19525" name="Line 120"/>
          <p:cNvSpPr>
            <a:spLocks noChangeShapeType="1"/>
          </p:cNvSpPr>
          <p:nvPr/>
        </p:nvSpPr>
        <p:spPr bwMode="auto">
          <a:xfrm>
            <a:off x="4994275" y="5867400"/>
            <a:ext cx="3702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6" name="TextBox 14"/>
          <p:cNvSpPr txBox="1">
            <a:spLocks noChangeArrowheads="1"/>
          </p:cNvSpPr>
          <p:nvPr/>
        </p:nvSpPr>
        <p:spPr bwMode="auto">
          <a:xfrm>
            <a:off x="536448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VIOLENCE</a:t>
            </a:r>
          </a:p>
        </p:txBody>
      </p:sp>
      <p:sp>
        <p:nvSpPr>
          <p:cNvPr id="19527" name="Line 125"/>
          <p:cNvSpPr>
            <a:spLocks noChangeShapeType="1"/>
          </p:cNvSpPr>
          <p:nvPr/>
        </p:nvSpPr>
        <p:spPr bwMode="auto">
          <a:xfrm>
            <a:off x="6454140"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8" name="Text Box 126"/>
          <p:cNvSpPr txBox="1">
            <a:spLocks noChangeArrowheads="1"/>
          </p:cNvSpPr>
          <p:nvPr/>
        </p:nvSpPr>
        <p:spPr bwMode="auto">
          <a:xfrm>
            <a:off x="6705600" y="5715000"/>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BREAK</a:t>
            </a:r>
          </a:p>
        </p:txBody>
      </p:sp>
      <p:sp>
        <p:nvSpPr>
          <p:cNvPr id="19529" name="Line 127"/>
          <p:cNvSpPr>
            <a:spLocks noChangeShapeType="1"/>
          </p:cNvSpPr>
          <p:nvPr/>
        </p:nvSpPr>
        <p:spPr bwMode="auto">
          <a:xfrm flipV="1">
            <a:off x="7124700" y="56134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0" name="TextBox 54"/>
          <p:cNvSpPr txBox="1">
            <a:spLocks noChangeArrowheads="1"/>
          </p:cNvSpPr>
          <p:nvPr/>
        </p:nvSpPr>
        <p:spPr bwMode="auto">
          <a:xfrm>
            <a:off x="6572885" y="53467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Divorce</a:t>
            </a:r>
          </a:p>
        </p:txBody>
      </p:sp>
      <p:sp>
        <p:nvSpPr>
          <p:cNvPr id="19531" name="Line 130"/>
          <p:cNvSpPr>
            <a:spLocks noChangeShapeType="1"/>
          </p:cNvSpPr>
          <p:nvPr/>
        </p:nvSpPr>
        <p:spPr bwMode="auto">
          <a:xfrm>
            <a:off x="7124700" y="5943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2" name="TextBox 55"/>
          <p:cNvSpPr txBox="1">
            <a:spLocks noChangeArrowheads="1"/>
          </p:cNvSpPr>
          <p:nvPr/>
        </p:nvSpPr>
        <p:spPr bwMode="auto">
          <a:xfrm>
            <a:off x="6551930" y="6045203"/>
            <a:ext cx="113855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Walkout</a:t>
            </a:r>
          </a:p>
        </p:txBody>
      </p:sp>
      <p:sp>
        <p:nvSpPr>
          <p:cNvPr id="19533" name="Line 135"/>
          <p:cNvSpPr>
            <a:spLocks noChangeShapeType="1"/>
          </p:cNvSpPr>
          <p:nvPr/>
        </p:nvSpPr>
        <p:spPr bwMode="auto">
          <a:xfrm flipV="1">
            <a:off x="7124700" y="5257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4" name="TextBox 15"/>
          <p:cNvSpPr txBox="1">
            <a:spLocks noChangeArrowheads="1"/>
          </p:cNvSpPr>
          <p:nvPr/>
        </p:nvSpPr>
        <p:spPr bwMode="auto">
          <a:xfrm>
            <a:off x="6845300" y="499110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War</a:t>
            </a:r>
          </a:p>
        </p:txBody>
      </p:sp>
      <p:sp>
        <p:nvSpPr>
          <p:cNvPr id="19535" name="Line 137"/>
          <p:cNvSpPr>
            <a:spLocks noChangeShapeType="1"/>
          </p:cNvSpPr>
          <p:nvPr/>
        </p:nvSpPr>
        <p:spPr bwMode="auto">
          <a:xfrm>
            <a:off x="7124700" y="629285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6" name="TextBox 56"/>
          <p:cNvSpPr txBox="1">
            <a:spLocks noChangeArrowheads="1"/>
          </p:cNvSpPr>
          <p:nvPr/>
        </p:nvSpPr>
        <p:spPr bwMode="auto">
          <a:xfrm>
            <a:off x="6579870" y="64135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Strike</a:t>
            </a:r>
          </a:p>
        </p:txBody>
      </p:sp>
      <p:sp>
        <p:nvSpPr>
          <p:cNvPr id="19537" name="Line 139"/>
          <p:cNvSpPr>
            <a:spLocks noChangeShapeType="1"/>
          </p:cNvSpPr>
          <p:nvPr/>
        </p:nvSpPr>
        <p:spPr bwMode="auto">
          <a:xfrm>
            <a:off x="743902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8" name="TextBox 16"/>
          <p:cNvSpPr txBox="1">
            <a:spLocks noChangeArrowheads="1"/>
          </p:cNvSpPr>
          <p:nvPr/>
        </p:nvSpPr>
        <p:spPr bwMode="auto">
          <a:xfrm>
            <a:off x="7627620" y="5715003"/>
            <a:ext cx="7543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HATE</a:t>
            </a:r>
          </a:p>
        </p:txBody>
      </p:sp>
      <p:sp>
        <p:nvSpPr>
          <p:cNvPr id="19539" name="Line 141"/>
          <p:cNvSpPr>
            <a:spLocks noChangeShapeType="1"/>
          </p:cNvSpPr>
          <p:nvPr/>
        </p:nvSpPr>
        <p:spPr bwMode="auto">
          <a:xfrm>
            <a:off x="826325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40" name="TextBox 17"/>
          <p:cNvSpPr txBox="1">
            <a:spLocks noChangeArrowheads="1"/>
          </p:cNvSpPr>
          <p:nvPr/>
        </p:nvSpPr>
        <p:spPr bwMode="auto">
          <a:xfrm>
            <a:off x="8465820" y="5715003"/>
            <a:ext cx="15925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INDIFFERENCE</a:t>
            </a:r>
          </a:p>
        </p:txBody>
      </p:sp>
      <p:sp>
        <p:nvSpPr>
          <p:cNvPr id="19541" name="Line 143"/>
          <p:cNvSpPr>
            <a:spLocks noChangeShapeType="1"/>
          </p:cNvSpPr>
          <p:nvPr/>
        </p:nvSpPr>
        <p:spPr bwMode="auto">
          <a:xfrm>
            <a:off x="9220200" y="5943600"/>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42" name="TextBox 60"/>
          <p:cNvSpPr txBox="1">
            <a:spLocks noChangeArrowheads="1"/>
          </p:cNvSpPr>
          <p:nvPr/>
        </p:nvSpPr>
        <p:spPr bwMode="auto">
          <a:xfrm>
            <a:off x="8633460" y="611505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Hardness of Heart</a:t>
            </a:r>
          </a:p>
        </p:txBody>
      </p:sp>
      <p:sp>
        <p:nvSpPr>
          <p:cNvPr id="19543" name="Line 145"/>
          <p:cNvSpPr>
            <a:spLocks noChangeShapeType="1"/>
          </p:cNvSpPr>
          <p:nvPr/>
        </p:nvSpPr>
        <p:spPr bwMode="auto">
          <a:xfrm flipV="1">
            <a:off x="9220200" y="5638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44" name="TextBox 59"/>
          <p:cNvSpPr txBox="1">
            <a:spLocks noChangeArrowheads="1"/>
          </p:cNvSpPr>
          <p:nvPr/>
        </p:nvSpPr>
        <p:spPr bwMode="auto">
          <a:xfrm>
            <a:off x="8675370" y="53848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Apathy</a:t>
            </a:r>
          </a:p>
        </p:txBody>
      </p:sp>
      <p:sp>
        <p:nvSpPr>
          <p:cNvPr id="19545" name="Line 147"/>
          <p:cNvSpPr>
            <a:spLocks noChangeShapeType="1"/>
          </p:cNvSpPr>
          <p:nvPr/>
        </p:nvSpPr>
        <p:spPr bwMode="auto">
          <a:xfrm flipV="1">
            <a:off x="9220200" y="5308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46" name="Text Box 148"/>
          <p:cNvSpPr txBox="1">
            <a:spLocks noChangeArrowheads="1"/>
          </p:cNvSpPr>
          <p:nvPr/>
        </p:nvSpPr>
        <p:spPr bwMode="auto">
          <a:xfrm>
            <a:off x="8696325" y="5067300"/>
            <a:ext cx="1257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Don’t Care</a:t>
            </a:r>
          </a:p>
        </p:txBody>
      </p:sp>
      <p:sp>
        <p:nvSpPr>
          <p:cNvPr id="19547"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48" name="Text Box 97"/>
          <p:cNvSpPr txBox="1">
            <a:spLocks noChangeArrowheads="1"/>
          </p:cNvSpPr>
          <p:nvPr/>
        </p:nvSpPr>
        <p:spPr bwMode="auto">
          <a:xfrm>
            <a:off x="1201422" y="6542088"/>
            <a:ext cx="1052989"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Suffering</a:t>
            </a:r>
          </a:p>
        </p:txBody>
      </p:sp>
    </p:spTree>
    <p:extLst>
      <p:ext uri="{BB962C8B-B14F-4D97-AF65-F5344CB8AC3E}">
        <p14:creationId xmlns:p14="http://schemas.microsoft.com/office/powerpoint/2010/main" val="3804639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9" grpId="0" animBg="1"/>
      <p:bldP spid="5240" grpId="0" autoUpdateAnimBg="0"/>
      <p:bldP spid="5241" grpId="0" animBg="1"/>
      <p:bldP spid="5242" grpId="0" autoUpdateAnimBg="0"/>
      <p:bldP spid="5243" grpId="0" animBg="1"/>
      <p:bldP spid="524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latin typeface="Times New Roman" pitchFamily="18" charset="0"/>
              <a:ea typeface="ＭＳ Ｐゴシック" pitchFamily="-106" charset="-128"/>
            </a:endParaRPr>
          </a:p>
        </p:txBody>
      </p:sp>
      <p:sp>
        <p:nvSpPr>
          <p:cNvPr id="23555" name="TextBox 61"/>
          <p:cNvSpPr txBox="1">
            <a:spLocks noChangeArrowheads="1"/>
          </p:cNvSpPr>
          <p:nvPr/>
        </p:nvSpPr>
        <p:spPr bwMode="auto">
          <a:xfrm>
            <a:off x="4809173" y="3252788"/>
            <a:ext cx="117348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ea typeface="ＭＳ Ｐゴシック" pitchFamily="-106" charset="-128"/>
                <a:cs typeface="Arial" charset="0"/>
              </a:rPr>
              <a:t>ANGER</a:t>
            </a:r>
          </a:p>
        </p:txBody>
      </p:sp>
      <p:sp>
        <p:nvSpPr>
          <p:cNvPr id="23556" name="Line 83"/>
          <p:cNvSpPr>
            <a:spLocks noChangeShapeType="1"/>
          </p:cNvSpPr>
          <p:nvPr/>
        </p:nvSpPr>
        <p:spPr bwMode="auto">
          <a:xfrm>
            <a:off x="5364480" y="35433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7" name="TextBox 62"/>
          <p:cNvSpPr txBox="1">
            <a:spLocks noChangeArrowheads="1"/>
          </p:cNvSpPr>
          <p:nvPr/>
        </p:nvSpPr>
        <p:spPr bwMode="auto">
          <a:xfrm>
            <a:off x="4274820" y="3721100"/>
            <a:ext cx="226314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i="1">
                <a:ea typeface="ＭＳ Ｐゴシック" pitchFamily="-106" charset="-128"/>
                <a:cs typeface="Arial" charset="0"/>
              </a:rPr>
              <a:t>Rage / Resentment</a:t>
            </a:r>
          </a:p>
        </p:txBody>
      </p:sp>
      <p:sp>
        <p:nvSpPr>
          <p:cNvPr id="23558" name="Line 85"/>
          <p:cNvSpPr>
            <a:spLocks noChangeShapeType="1"/>
          </p:cNvSpPr>
          <p:nvPr/>
        </p:nvSpPr>
        <p:spPr bwMode="auto">
          <a:xfrm flipV="1">
            <a:off x="5364480" y="30607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TextBox 63"/>
          <p:cNvSpPr txBox="1">
            <a:spLocks noChangeArrowheads="1"/>
          </p:cNvSpPr>
          <p:nvPr/>
        </p:nvSpPr>
        <p:spPr bwMode="auto">
          <a:xfrm>
            <a:off x="4526280" y="27813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i="1">
                <a:ea typeface="ＭＳ Ｐゴシック" pitchFamily="-106" charset="-128"/>
                <a:cs typeface="Arial" charset="0"/>
              </a:rPr>
              <a:t>Zeal / Passion</a:t>
            </a:r>
          </a:p>
        </p:txBody>
      </p:sp>
      <p:sp>
        <p:nvSpPr>
          <p:cNvPr id="23560" name="Line 88"/>
          <p:cNvSpPr>
            <a:spLocks noChangeShapeType="1"/>
          </p:cNvSpPr>
          <p:nvPr/>
        </p:nvSpPr>
        <p:spPr bwMode="auto">
          <a:xfrm flipV="1">
            <a:off x="782320" y="812800"/>
            <a:ext cx="23050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TextBox 19"/>
          <p:cNvSpPr txBox="1">
            <a:spLocks noChangeArrowheads="1"/>
          </p:cNvSpPr>
          <p:nvPr/>
        </p:nvSpPr>
        <p:spPr bwMode="auto">
          <a:xfrm>
            <a:off x="949960" y="661988"/>
            <a:ext cx="108966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HEALING</a:t>
            </a:r>
          </a:p>
        </p:txBody>
      </p:sp>
      <p:sp>
        <p:nvSpPr>
          <p:cNvPr id="23562" name="Line 110"/>
          <p:cNvSpPr>
            <a:spLocks noChangeShapeType="1"/>
          </p:cNvSpPr>
          <p:nvPr/>
        </p:nvSpPr>
        <p:spPr bwMode="auto">
          <a:xfrm flipV="1">
            <a:off x="670560" y="542925"/>
            <a:ext cx="174625" cy="160338"/>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3" name="Line 111"/>
          <p:cNvSpPr>
            <a:spLocks noChangeShapeType="1"/>
          </p:cNvSpPr>
          <p:nvPr/>
        </p:nvSpPr>
        <p:spPr bwMode="auto">
          <a:xfrm flipH="1" flipV="1">
            <a:off x="1005840" y="542925"/>
            <a:ext cx="174625" cy="160338"/>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4" name="Line 112"/>
          <p:cNvSpPr>
            <a:spLocks noChangeShapeType="1"/>
          </p:cNvSpPr>
          <p:nvPr/>
        </p:nvSpPr>
        <p:spPr bwMode="auto">
          <a:xfrm flipH="1" flipV="1">
            <a:off x="670560" y="890591"/>
            <a:ext cx="174625" cy="160337"/>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5" name="Line 114"/>
          <p:cNvSpPr>
            <a:spLocks noChangeShapeType="1"/>
          </p:cNvSpPr>
          <p:nvPr/>
        </p:nvSpPr>
        <p:spPr bwMode="auto">
          <a:xfrm flipV="1">
            <a:off x="1005840" y="890591"/>
            <a:ext cx="174625" cy="160337"/>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TextBox 36"/>
          <p:cNvSpPr txBox="1">
            <a:spLocks noChangeArrowheads="1"/>
          </p:cNvSpPr>
          <p:nvPr/>
        </p:nvSpPr>
        <p:spPr bwMode="auto">
          <a:xfrm>
            <a:off x="419100" y="280988"/>
            <a:ext cx="11734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Freedom</a:t>
            </a:r>
          </a:p>
        </p:txBody>
      </p:sp>
      <p:sp>
        <p:nvSpPr>
          <p:cNvPr id="23567" name="TextBox 37"/>
          <p:cNvSpPr txBox="1">
            <a:spLocks noChangeArrowheads="1"/>
          </p:cNvSpPr>
          <p:nvPr/>
        </p:nvSpPr>
        <p:spPr bwMode="auto">
          <a:xfrm>
            <a:off x="502920" y="992188"/>
            <a:ext cx="7543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Trust</a:t>
            </a:r>
          </a:p>
        </p:txBody>
      </p:sp>
      <p:sp>
        <p:nvSpPr>
          <p:cNvPr id="23568" name="Line 117"/>
          <p:cNvSpPr>
            <a:spLocks noChangeShapeType="1"/>
          </p:cNvSpPr>
          <p:nvPr/>
        </p:nvSpPr>
        <p:spPr bwMode="auto">
          <a:xfrm>
            <a:off x="1424940" y="890588"/>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9" name="TextBox 50"/>
          <p:cNvSpPr txBox="1">
            <a:spLocks noChangeArrowheads="1"/>
          </p:cNvSpPr>
          <p:nvPr/>
        </p:nvSpPr>
        <p:spPr bwMode="auto">
          <a:xfrm>
            <a:off x="1089660" y="1042988"/>
            <a:ext cx="107219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Healthy</a:t>
            </a:r>
          </a:p>
        </p:txBody>
      </p:sp>
      <p:sp>
        <p:nvSpPr>
          <p:cNvPr id="23570" name="Line 119"/>
          <p:cNvSpPr>
            <a:spLocks noChangeShapeType="1"/>
          </p:cNvSpPr>
          <p:nvPr/>
        </p:nvSpPr>
        <p:spPr bwMode="auto">
          <a:xfrm flipV="1">
            <a:off x="1878965" y="812800"/>
            <a:ext cx="21653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TextBox 20"/>
          <p:cNvSpPr txBox="1">
            <a:spLocks noChangeArrowheads="1"/>
          </p:cNvSpPr>
          <p:nvPr/>
        </p:nvSpPr>
        <p:spPr bwMode="auto">
          <a:xfrm>
            <a:off x="2039620" y="661988"/>
            <a:ext cx="1676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CONSTRUCTIVE</a:t>
            </a:r>
          </a:p>
        </p:txBody>
      </p:sp>
      <p:sp>
        <p:nvSpPr>
          <p:cNvPr id="23572" name="Line 121"/>
          <p:cNvSpPr>
            <a:spLocks noChangeShapeType="1"/>
          </p:cNvSpPr>
          <p:nvPr/>
        </p:nvSpPr>
        <p:spPr bwMode="auto">
          <a:xfrm flipV="1">
            <a:off x="3576320" y="812800"/>
            <a:ext cx="21653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TextBox 21"/>
          <p:cNvSpPr txBox="1">
            <a:spLocks noChangeArrowheads="1"/>
          </p:cNvSpPr>
          <p:nvPr/>
        </p:nvSpPr>
        <p:spPr bwMode="auto">
          <a:xfrm>
            <a:off x="3724752" y="661988"/>
            <a:ext cx="184404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COLLABORATION</a:t>
            </a:r>
          </a:p>
        </p:txBody>
      </p:sp>
      <p:sp>
        <p:nvSpPr>
          <p:cNvPr id="23574" name="Line 123"/>
          <p:cNvSpPr>
            <a:spLocks noChangeShapeType="1"/>
          </p:cNvSpPr>
          <p:nvPr/>
        </p:nvSpPr>
        <p:spPr bwMode="auto">
          <a:xfrm>
            <a:off x="4590892" y="501650"/>
            <a:ext cx="0" cy="2095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5" name="TextBox 40"/>
          <p:cNvSpPr txBox="1">
            <a:spLocks noChangeArrowheads="1"/>
          </p:cNvSpPr>
          <p:nvPr/>
        </p:nvSpPr>
        <p:spPr bwMode="auto">
          <a:xfrm>
            <a:off x="3288191" y="238128"/>
            <a:ext cx="264382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Understanding</a:t>
            </a:r>
          </a:p>
        </p:txBody>
      </p:sp>
      <p:grpSp>
        <p:nvGrpSpPr>
          <p:cNvPr id="23576" name="Group 5"/>
          <p:cNvGrpSpPr>
            <a:grpSpLocks/>
          </p:cNvGrpSpPr>
          <p:nvPr/>
        </p:nvGrpSpPr>
        <p:grpSpPr bwMode="auto">
          <a:xfrm>
            <a:off x="2179320" y="3124202"/>
            <a:ext cx="1100138" cy="652463"/>
            <a:chOff x="1135" y="1954"/>
            <a:chExt cx="630" cy="411"/>
          </a:xfrm>
        </p:grpSpPr>
        <p:sp>
          <p:nvSpPr>
            <p:cNvPr id="23662" name="AutoShape 6"/>
            <p:cNvSpPr>
              <a:spLocks noChangeArrowheads="1"/>
            </p:cNvSpPr>
            <p:nvPr/>
          </p:nvSpPr>
          <p:spPr bwMode="auto">
            <a:xfrm>
              <a:off x="1135" y="1954"/>
              <a:ext cx="503" cy="4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4 w 21600"/>
                <a:gd name="T13" fmla="*/ 2260 h 21600"/>
                <a:gd name="T14" fmla="*/ 16576 w 21600"/>
                <a:gd name="T15" fmla="*/ 1366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p:spPr>
          <p:txBody>
            <a:bodyPr wrap="none" anchor="ctr"/>
            <a:lstStyle/>
            <a:p>
              <a:endParaRPr lang="en-US"/>
            </a:p>
          </p:txBody>
        </p:sp>
        <p:sp>
          <p:nvSpPr>
            <p:cNvPr id="23663"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FFFFFF"/>
                  </a:solidFill>
                  <a:ea typeface="ＭＳ Ｐゴシック" pitchFamily="-106" charset="-128"/>
                  <a:cs typeface="Arial" charset="0"/>
                </a:rPr>
                <a:t>“I AM”</a:t>
              </a:r>
            </a:p>
          </p:txBody>
        </p:sp>
      </p:grpSp>
      <p:sp>
        <p:nvSpPr>
          <p:cNvPr id="23577" name="Text Box 29"/>
          <p:cNvSpPr txBox="1">
            <a:spLocks noChangeArrowheads="1"/>
          </p:cNvSpPr>
          <p:nvPr/>
        </p:nvSpPr>
        <p:spPr bwMode="auto">
          <a:xfrm>
            <a:off x="3185160" y="3048003"/>
            <a:ext cx="92202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solidFill>
                  <a:srgbClr val="000066"/>
                </a:solidFill>
                <a:ea typeface="ＭＳ Ｐゴシック" pitchFamily="-106" charset="-128"/>
              </a:rPr>
              <a:t>Thinking</a:t>
            </a:r>
          </a:p>
        </p:txBody>
      </p:sp>
      <p:sp>
        <p:nvSpPr>
          <p:cNvPr id="2357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9"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0"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1" name="Text Box 35"/>
          <p:cNvSpPr txBox="1">
            <a:spLocks noChangeArrowheads="1"/>
          </p:cNvSpPr>
          <p:nvPr/>
        </p:nvSpPr>
        <p:spPr bwMode="auto">
          <a:xfrm>
            <a:off x="3213100" y="3290891"/>
            <a:ext cx="89408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solidFill>
                  <a:srgbClr val="000066"/>
                </a:solidFill>
                <a:ea typeface="ＭＳ Ｐゴシック" pitchFamily="-106" charset="-128"/>
              </a:rPr>
              <a:t>Feeling</a:t>
            </a:r>
          </a:p>
        </p:txBody>
      </p:sp>
      <p:sp>
        <p:nvSpPr>
          <p:cNvPr id="23582" name="Text Box 36"/>
          <p:cNvSpPr txBox="1">
            <a:spLocks noChangeArrowheads="1"/>
          </p:cNvSpPr>
          <p:nvPr/>
        </p:nvSpPr>
        <p:spPr bwMode="auto">
          <a:xfrm>
            <a:off x="3213100" y="3505203"/>
            <a:ext cx="89408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solidFill>
                  <a:srgbClr val="000066"/>
                </a:solidFill>
                <a:ea typeface="ＭＳ Ｐゴシック" pitchFamily="-106" charset="-128"/>
              </a:rPr>
              <a:t>Acting</a:t>
            </a:r>
          </a:p>
        </p:txBody>
      </p:sp>
      <p:sp>
        <p:nvSpPr>
          <p:cNvPr id="23583"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ea typeface="ＭＳ Ｐゴシック" pitchFamily="-106" charset="-128"/>
              </a:rPr>
              <a:t>POWER </a:t>
            </a:r>
            <a:r>
              <a:rPr lang="en-US" sz="2000">
                <a:ea typeface="ＭＳ Ｐゴシック" pitchFamily="-106" charset="-128"/>
              </a:rPr>
              <a:t> =</a:t>
            </a:r>
          </a:p>
        </p:txBody>
      </p:sp>
      <p:sp>
        <p:nvSpPr>
          <p:cNvPr id="23584" name="Text Box 54"/>
          <p:cNvSpPr txBox="1">
            <a:spLocks noChangeArrowheads="1"/>
          </p:cNvSpPr>
          <p:nvPr/>
        </p:nvSpPr>
        <p:spPr bwMode="auto">
          <a:xfrm>
            <a:off x="586740" y="37338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about Relationships</a:t>
            </a:r>
          </a:p>
        </p:txBody>
      </p:sp>
      <p:sp>
        <p:nvSpPr>
          <p:cNvPr id="23585" name="Text Box 55"/>
          <p:cNvSpPr txBox="1">
            <a:spLocks noChangeArrowheads="1"/>
          </p:cNvSpPr>
          <p:nvPr/>
        </p:nvSpPr>
        <p:spPr bwMode="auto">
          <a:xfrm>
            <a:off x="586740" y="28194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a:ea typeface="ＭＳ Ｐゴシック" pitchFamily="-106" charset="-128"/>
              </a:rPr>
              <a:t>Power is “the ability to influence”</a:t>
            </a:r>
          </a:p>
        </p:txBody>
      </p:sp>
      <p:sp>
        <p:nvSpPr>
          <p:cNvPr id="23586"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7"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400" b="1">
                <a:ea typeface="ＭＳ Ｐゴシック" pitchFamily="-106" charset="-128"/>
              </a:rPr>
              <a:t> </a:t>
            </a:r>
            <a:r>
              <a:rPr lang="en-US" sz="1300" b="1">
                <a:ea typeface="ＭＳ Ｐゴシック" pitchFamily="-106" charset="-128"/>
              </a:rPr>
              <a:t>FORCE / ENERGY</a:t>
            </a:r>
          </a:p>
        </p:txBody>
      </p:sp>
      <p:sp>
        <p:nvSpPr>
          <p:cNvPr id="23588"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ea typeface="ＭＳ Ｐゴシック" pitchFamily="-106" charset="-128"/>
              </a:rPr>
              <a:t>+</a:t>
            </a:r>
            <a:r>
              <a:rPr lang="en-US" sz="1200">
                <a:latin typeface="Times New Roman" pitchFamily="18" charset="0"/>
                <a:ea typeface="ＭＳ Ｐゴシック" pitchFamily="-106" charset="-128"/>
              </a:rPr>
              <a:t> </a:t>
            </a:r>
            <a:r>
              <a:rPr lang="en-US" sz="1300" b="1">
                <a:ea typeface="ＭＳ Ｐゴシック" pitchFamily="-106" charset="-128"/>
              </a:rPr>
              <a:t>FORCE / ENERGY</a:t>
            </a:r>
            <a:endParaRPr lang="en-US" sz="1300">
              <a:latin typeface="Times New Roman" pitchFamily="18" charset="0"/>
              <a:ea typeface="ＭＳ Ｐゴシック" pitchFamily="-106" charset="-128"/>
            </a:endParaRPr>
          </a:p>
        </p:txBody>
      </p:sp>
      <p:sp>
        <p:nvSpPr>
          <p:cNvPr id="23589"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0"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1"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Affirmation</a:t>
            </a:r>
          </a:p>
        </p:txBody>
      </p:sp>
      <p:sp>
        <p:nvSpPr>
          <p:cNvPr id="23592"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Correction</a:t>
            </a:r>
          </a:p>
        </p:txBody>
      </p:sp>
      <p:sp>
        <p:nvSpPr>
          <p:cNvPr id="23593"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Respect</a:t>
            </a:r>
            <a:r>
              <a:rPr lang="en-US" sz="1300" b="1">
                <a:solidFill>
                  <a:srgbClr val="FF7C80"/>
                </a:solidFill>
                <a:ea typeface="ＭＳ Ｐゴシック" pitchFamily="-106" charset="-128"/>
              </a:rPr>
              <a:t> </a:t>
            </a:r>
          </a:p>
        </p:txBody>
      </p:sp>
      <p:sp>
        <p:nvSpPr>
          <p:cNvPr id="23594"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300">
                <a:solidFill>
                  <a:schemeClr val="accent2"/>
                </a:solidFill>
                <a:ea typeface="ＭＳ Ｐゴシック" pitchFamily="-106" charset="-128"/>
              </a:rPr>
              <a:t> </a:t>
            </a:r>
            <a:r>
              <a:rPr lang="en-US" sz="1300" b="1">
                <a:solidFill>
                  <a:srgbClr val="000066"/>
                </a:solidFill>
                <a:ea typeface="ＭＳ Ｐゴシック" pitchFamily="-106" charset="-128"/>
              </a:rPr>
              <a:t>Challenge</a:t>
            </a:r>
          </a:p>
        </p:txBody>
      </p:sp>
      <p:sp>
        <p:nvSpPr>
          <p:cNvPr id="23595" name="Line 82"/>
          <p:cNvSpPr>
            <a:spLocks noChangeShapeType="1"/>
          </p:cNvSpPr>
          <p:nvPr/>
        </p:nvSpPr>
        <p:spPr bwMode="auto">
          <a:xfrm flipH="1" flipV="1">
            <a:off x="419100" y="939800"/>
            <a:ext cx="0" cy="393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6"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rPr>
              <a:t>CARE</a:t>
            </a:r>
          </a:p>
        </p:txBody>
      </p:sp>
      <p:sp>
        <p:nvSpPr>
          <p:cNvPr id="23597" name="Text Box 84"/>
          <p:cNvSpPr txBox="1">
            <a:spLocks noChangeArrowheads="1"/>
          </p:cNvSpPr>
          <p:nvPr/>
        </p:nvSpPr>
        <p:spPr bwMode="auto">
          <a:xfrm>
            <a:off x="8306912" y="2176466"/>
            <a:ext cx="150002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dirty="0">
                <a:solidFill>
                  <a:srgbClr val="0000CC"/>
                </a:solidFill>
                <a:ea typeface="ＭＳ Ｐゴシック" pitchFamily="-106" charset="-128"/>
              </a:rPr>
              <a:t>POSITIVE WAYS OF RELATING</a:t>
            </a:r>
          </a:p>
        </p:txBody>
      </p:sp>
      <p:sp>
        <p:nvSpPr>
          <p:cNvPr id="23598" name="Text Box 85"/>
          <p:cNvSpPr txBox="1">
            <a:spLocks noChangeArrowheads="1"/>
          </p:cNvSpPr>
          <p:nvPr/>
        </p:nvSpPr>
        <p:spPr bwMode="auto">
          <a:xfrm>
            <a:off x="8223092" y="3429000"/>
            <a:ext cx="158384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b="1" dirty="0">
                <a:solidFill>
                  <a:srgbClr val="0000CC"/>
                </a:solidFill>
                <a:ea typeface="ＭＳ Ｐゴシック" pitchFamily="-106" charset="-128"/>
              </a:rPr>
              <a:t>NEGATIVE WAYS OF RELATING</a:t>
            </a:r>
          </a:p>
        </p:txBody>
      </p:sp>
      <p:sp>
        <p:nvSpPr>
          <p:cNvPr id="23599"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0"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Coercion</a:t>
            </a:r>
          </a:p>
        </p:txBody>
      </p:sp>
      <p:sp>
        <p:nvSpPr>
          <p:cNvPr id="23601"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Exploitation</a:t>
            </a:r>
          </a:p>
        </p:txBody>
      </p:sp>
      <p:sp>
        <p:nvSpPr>
          <p:cNvPr id="23602"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Manipulation</a:t>
            </a:r>
          </a:p>
        </p:txBody>
      </p:sp>
      <p:sp>
        <p:nvSpPr>
          <p:cNvPr id="23603"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solidFill>
                  <a:srgbClr val="000066"/>
                </a:solidFill>
                <a:ea typeface="ＭＳ Ｐゴシック" pitchFamily="-106" charset="-128"/>
              </a:rPr>
              <a:t>Domination</a:t>
            </a:r>
          </a:p>
        </p:txBody>
      </p:sp>
      <p:sp>
        <p:nvSpPr>
          <p:cNvPr id="23604"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5"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CONTROL</a:t>
            </a:r>
          </a:p>
        </p:txBody>
      </p:sp>
      <p:sp>
        <p:nvSpPr>
          <p:cNvPr id="23606"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7"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ABUSE</a:t>
            </a:r>
          </a:p>
        </p:txBody>
      </p:sp>
      <p:sp>
        <p:nvSpPr>
          <p:cNvPr id="23608"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9"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Hurt</a:t>
            </a:r>
          </a:p>
        </p:txBody>
      </p:sp>
      <p:sp>
        <p:nvSpPr>
          <p:cNvPr id="23610"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1"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Injury</a:t>
            </a:r>
          </a:p>
        </p:txBody>
      </p:sp>
      <p:grpSp>
        <p:nvGrpSpPr>
          <p:cNvPr id="23612" name="Group 103"/>
          <p:cNvGrpSpPr>
            <a:grpSpLocks/>
          </p:cNvGrpSpPr>
          <p:nvPr/>
        </p:nvGrpSpPr>
        <p:grpSpPr bwMode="auto">
          <a:xfrm>
            <a:off x="838200" y="5562600"/>
            <a:ext cx="593725" cy="541338"/>
            <a:chOff x="395" y="3762"/>
            <a:chExt cx="340" cy="341"/>
          </a:xfrm>
        </p:grpSpPr>
        <p:sp>
          <p:nvSpPr>
            <p:cNvPr id="23658"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9"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60"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61"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613"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Fear</a:t>
            </a:r>
          </a:p>
        </p:txBody>
      </p:sp>
      <p:sp>
        <p:nvSpPr>
          <p:cNvPr id="23614"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Intimidation</a:t>
            </a:r>
          </a:p>
        </p:txBody>
      </p:sp>
      <p:sp>
        <p:nvSpPr>
          <p:cNvPr id="23615" name="Line 111"/>
          <p:cNvSpPr>
            <a:spLocks noChangeShapeType="1"/>
          </p:cNvSpPr>
          <p:nvPr/>
        </p:nvSpPr>
        <p:spPr bwMode="auto">
          <a:xfrm>
            <a:off x="2095500" y="5861050"/>
            <a:ext cx="30035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6" name="TextBox 12"/>
          <p:cNvSpPr txBox="1">
            <a:spLocks noChangeArrowheads="1"/>
          </p:cNvSpPr>
          <p:nvPr/>
        </p:nvSpPr>
        <p:spPr bwMode="auto">
          <a:xfrm>
            <a:off x="2346960" y="57150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DESTRUCTIVE</a:t>
            </a:r>
          </a:p>
        </p:txBody>
      </p:sp>
      <p:sp>
        <p:nvSpPr>
          <p:cNvPr id="23617" name="Line 115"/>
          <p:cNvSpPr>
            <a:spLocks noChangeShapeType="1"/>
          </p:cNvSpPr>
          <p:nvPr/>
        </p:nvSpPr>
        <p:spPr bwMode="auto">
          <a:xfrm>
            <a:off x="3771900" y="5867400"/>
            <a:ext cx="2025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8" name="TextBox 13"/>
          <p:cNvSpPr txBox="1">
            <a:spLocks noChangeArrowheads="1"/>
          </p:cNvSpPr>
          <p:nvPr/>
        </p:nvSpPr>
        <p:spPr bwMode="auto">
          <a:xfrm>
            <a:off x="393954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CONFLICT</a:t>
            </a:r>
          </a:p>
        </p:txBody>
      </p:sp>
      <p:sp>
        <p:nvSpPr>
          <p:cNvPr id="23619" name="Line 118"/>
          <p:cNvSpPr>
            <a:spLocks noChangeShapeType="1"/>
          </p:cNvSpPr>
          <p:nvPr/>
        </p:nvSpPr>
        <p:spPr bwMode="auto">
          <a:xfrm flipV="1">
            <a:off x="4442460" y="59880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0" name="TextBox 53"/>
          <p:cNvSpPr txBox="1">
            <a:spLocks noChangeArrowheads="1"/>
          </p:cNvSpPr>
          <p:nvPr/>
        </p:nvSpPr>
        <p:spPr bwMode="auto">
          <a:xfrm>
            <a:off x="3268982" y="6191253"/>
            <a:ext cx="257571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Misunderstanding</a:t>
            </a:r>
          </a:p>
        </p:txBody>
      </p:sp>
      <p:sp>
        <p:nvSpPr>
          <p:cNvPr id="23621" name="Line 120"/>
          <p:cNvSpPr>
            <a:spLocks noChangeShapeType="1"/>
          </p:cNvSpPr>
          <p:nvPr/>
        </p:nvSpPr>
        <p:spPr bwMode="auto">
          <a:xfrm>
            <a:off x="4994275" y="5867400"/>
            <a:ext cx="3702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2" name="TextBox 14"/>
          <p:cNvSpPr txBox="1">
            <a:spLocks noChangeArrowheads="1"/>
          </p:cNvSpPr>
          <p:nvPr/>
        </p:nvSpPr>
        <p:spPr bwMode="auto">
          <a:xfrm>
            <a:off x="536448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VIOLENCE</a:t>
            </a:r>
          </a:p>
        </p:txBody>
      </p:sp>
      <p:sp>
        <p:nvSpPr>
          <p:cNvPr id="23623" name="Line 125"/>
          <p:cNvSpPr>
            <a:spLocks noChangeShapeType="1"/>
          </p:cNvSpPr>
          <p:nvPr/>
        </p:nvSpPr>
        <p:spPr bwMode="auto">
          <a:xfrm>
            <a:off x="6454140"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4" name="Text Box 126"/>
          <p:cNvSpPr txBox="1">
            <a:spLocks noChangeArrowheads="1"/>
          </p:cNvSpPr>
          <p:nvPr/>
        </p:nvSpPr>
        <p:spPr bwMode="auto">
          <a:xfrm>
            <a:off x="6705600" y="5715000"/>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BREAK</a:t>
            </a:r>
          </a:p>
        </p:txBody>
      </p:sp>
      <p:sp>
        <p:nvSpPr>
          <p:cNvPr id="23625" name="Line 127"/>
          <p:cNvSpPr>
            <a:spLocks noChangeShapeType="1"/>
          </p:cNvSpPr>
          <p:nvPr/>
        </p:nvSpPr>
        <p:spPr bwMode="auto">
          <a:xfrm flipV="1">
            <a:off x="7124700" y="56134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6" name="TextBox 54"/>
          <p:cNvSpPr txBox="1">
            <a:spLocks noChangeArrowheads="1"/>
          </p:cNvSpPr>
          <p:nvPr/>
        </p:nvSpPr>
        <p:spPr bwMode="auto">
          <a:xfrm>
            <a:off x="6572885" y="53467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Divorce</a:t>
            </a:r>
          </a:p>
        </p:txBody>
      </p:sp>
      <p:sp>
        <p:nvSpPr>
          <p:cNvPr id="23627" name="Line 130"/>
          <p:cNvSpPr>
            <a:spLocks noChangeShapeType="1"/>
          </p:cNvSpPr>
          <p:nvPr/>
        </p:nvSpPr>
        <p:spPr bwMode="auto">
          <a:xfrm>
            <a:off x="7124700" y="5943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8" name="TextBox 55"/>
          <p:cNvSpPr txBox="1">
            <a:spLocks noChangeArrowheads="1"/>
          </p:cNvSpPr>
          <p:nvPr/>
        </p:nvSpPr>
        <p:spPr bwMode="auto">
          <a:xfrm>
            <a:off x="6551930" y="6045203"/>
            <a:ext cx="113855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Walkout</a:t>
            </a:r>
          </a:p>
        </p:txBody>
      </p:sp>
      <p:sp>
        <p:nvSpPr>
          <p:cNvPr id="23629" name="Line 135"/>
          <p:cNvSpPr>
            <a:spLocks noChangeShapeType="1"/>
          </p:cNvSpPr>
          <p:nvPr/>
        </p:nvSpPr>
        <p:spPr bwMode="auto">
          <a:xfrm flipV="1">
            <a:off x="7124700" y="5257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30" name="TextBox 15"/>
          <p:cNvSpPr txBox="1">
            <a:spLocks noChangeArrowheads="1"/>
          </p:cNvSpPr>
          <p:nvPr/>
        </p:nvSpPr>
        <p:spPr bwMode="auto">
          <a:xfrm>
            <a:off x="6845300" y="499110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War</a:t>
            </a:r>
          </a:p>
        </p:txBody>
      </p:sp>
      <p:sp>
        <p:nvSpPr>
          <p:cNvPr id="23631" name="Line 137"/>
          <p:cNvSpPr>
            <a:spLocks noChangeShapeType="1"/>
          </p:cNvSpPr>
          <p:nvPr/>
        </p:nvSpPr>
        <p:spPr bwMode="auto">
          <a:xfrm>
            <a:off x="7124700" y="629285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32" name="TextBox 56"/>
          <p:cNvSpPr txBox="1">
            <a:spLocks noChangeArrowheads="1"/>
          </p:cNvSpPr>
          <p:nvPr/>
        </p:nvSpPr>
        <p:spPr bwMode="auto">
          <a:xfrm>
            <a:off x="6579870" y="64135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Strike</a:t>
            </a:r>
          </a:p>
        </p:txBody>
      </p:sp>
      <p:sp>
        <p:nvSpPr>
          <p:cNvPr id="23633" name="Line 139"/>
          <p:cNvSpPr>
            <a:spLocks noChangeShapeType="1"/>
          </p:cNvSpPr>
          <p:nvPr/>
        </p:nvSpPr>
        <p:spPr bwMode="auto">
          <a:xfrm>
            <a:off x="743902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34" name="TextBox 16"/>
          <p:cNvSpPr txBox="1">
            <a:spLocks noChangeArrowheads="1"/>
          </p:cNvSpPr>
          <p:nvPr/>
        </p:nvSpPr>
        <p:spPr bwMode="auto">
          <a:xfrm>
            <a:off x="7627620" y="5715003"/>
            <a:ext cx="7543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HATE</a:t>
            </a:r>
          </a:p>
        </p:txBody>
      </p:sp>
      <p:sp>
        <p:nvSpPr>
          <p:cNvPr id="23635" name="Line 141"/>
          <p:cNvSpPr>
            <a:spLocks noChangeShapeType="1"/>
          </p:cNvSpPr>
          <p:nvPr/>
        </p:nvSpPr>
        <p:spPr bwMode="auto">
          <a:xfrm>
            <a:off x="826325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36" name="TextBox 17"/>
          <p:cNvSpPr txBox="1">
            <a:spLocks noChangeArrowheads="1"/>
          </p:cNvSpPr>
          <p:nvPr/>
        </p:nvSpPr>
        <p:spPr bwMode="auto">
          <a:xfrm>
            <a:off x="8465820" y="5715003"/>
            <a:ext cx="15925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INDIFFERENCE</a:t>
            </a:r>
          </a:p>
        </p:txBody>
      </p:sp>
      <p:sp>
        <p:nvSpPr>
          <p:cNvPr id="23637" name="Line 143"/>
          <p:cNvSpPr>
            <a:spLocks noChangeShapeType="1"/>
          </p:cNvSpPr>
          <p:nvPr/>
        </p:nvSpPr>
        <p:spPr bwMode="auto">
          <a:xfrm>
            <a:off x="9220200" y="5943600"/>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38" name="TextBox 60"/>
          <p:cNvSpPr txBox="1">
            <a:spLocks noChangeArrowheads="1"/>
          </p:cNvSpPr>
          <p:nvPr/>
        </p:nvSpPr>
        <p:spPr bwMode="auto">
          <a:xfrm>
            <a:off x="8633460" y="611505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Hardness of Heart</a:t>
            </a:r>
          </a:p>
        </p:txBody>
      </p:sp>
      <p:sp>
        <p:nvSpPr>
          <p:cNvPr id="23639" name="Line 145"/>
          <p:cNvSpPr>
            <a:spLocks noChangeShapeType="1"/>
          </p:cNvSpPr>
          <p:nvPr/>
        </p:nvSpPr>
        <p:spPr bwMode="auto">
          <a:xfrm flipV="1">
            <a:off x="9220200" y="5638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0" name="TextBox 59"/>
          <p:cNvSpPr txBox="1">
            <a:spLocks noChangeArrowheads="1"/>
          </p:cNvSpPr>
          <p:nvPr/>
        </p:nvSpPr>
        <p:spPr bwMode="auto">
          <a:xfrm>
            <a:off x="8675370" y="53848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Apathy</a:t>
            </a:r>
          </a:p>
        </p:txBody>
      </p:sp>
      <p:sp>
        <p:nvSpPr>
          <p:cNvPr id="23641" name="Line 147"/>
          <p:cNvSpPr>
            <a:spLocks noChangeShapeType="1"/>
          </p:cNvSpPr>
          <p:nvPr/>
        </p:nvSpPr>
        <p:spPr bwMode="auto">
          <a:xfrm flipV="1">
            <a:off x="9220200" y="5308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2" name="Text Box 148"/>
          <p:cNvSpPr txBox="1">
            <a:spLocks noChangeArrowheads="1"/>
          </p:cNvSpPr>
          <p:nvPr/>
        </p:nvSpPr>
        <p:spPr bwMode="auto">
          <a:xfrm>
            <a:off x="8696325" y="5067300"/>
            <a:ext cx="1257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Don’t Care</a:t>
            </a:r>
          </a:p>
        </p:txBody>
      </p:sp>
      <p:sp>
        <p:nvSpPr>
          <p:cNvPr id="23643"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4" name="Text Box 97"/>
          <p:cNvSpPr txBox="1">
            <a:spLocks noChangeArrowheads="1"/>
          </p:cNvSpPr>
          <p:nvPr/>
        </p:nvSpPr>
        <p:spPr bwMode="auto">
          <a:xfrm>
            <a:off x="1201420" y="6542088"/>
            <a:ext cx="10425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b="1">
                <a:ea typeface="ＭＳ Ｐゴシック" pitchFamily="-106" charset="-128"/>
              </a:rPr>
              <a:t>Suffering</a:t>
            </a:r>
          </a:p>
        </p:txBody>
      </p:sp>
      <p:sp>
        <p:nvSpPr>
          <p:cNvPr id="259" name="Line 101"/>
          <p:cNvSpPr>
            <a:spLocks noChangeShapeType="1"/>
          </p:cNvSpPr>
          <p:nvPr/>
        </p:nvSpPr>
        <p:spPr bwMode="auto">
          <a:xfrm>
            <a:off x="5429092" y="812800"/>
            <a:ext cx="32654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0" name="TextBox 22"/>
          <p:cNvSpPr txBox="1">
            <a:spLocks noChangeArrowheads="1"/>
          </p:cNvSpPr>
          <p:nvPr/>
        </p:nvSpPr>
        <p:spPr bwMode="auto">
          <a:xfrm>
            <a:off x="5484972" y="66040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00" b="1">
                <a:ea typeface="ＭＳ Ｐゴシック" pitchFamily="-106" charset="-128"/>
                <a:cs typeface="Arial" charset="0"/>
              </a:rPr>
              <a:t>NON-VIOLENCE</a:t>
            </a:r>
          </a:p>
        </p:txBody>
      </p:sp>
      <p:sp>
        <p:nvSpPr>
          <p:cNvPr id="261" name="Line 103"/>
          <p:cNvSpPr>
            <a:spLocks noChangeShapeType="1"/>
          </p:cNvSpPr>
          <p:nvPr/>
        </p:nvSpPr>
        <p:spPr bwMode="auto">
          <a:xfrm flipV="1">
            <a:off x="6071712" y="5080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2" name="TextBox 50"/>
          <p:cNvSpPr txBox="1">
            <a:spLocks noChangeArrowheads="1"/>
          </p:cNvSpPr>
          <p:nvPr/>
        </p:nvSpPr>
        <p:spPr bwMode="auto">
          <a:xfrm>
            <a:off x="5671820" y="254003"/>
            <a:ext cx="9779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Gentle</a:t>
            </a:r>
          </a:p>
        </p:txBody>
      </p:sp>
      <p:sp>
        <p:nvSpPr>
          <p:cNvPr id="263" name="Line 105"/>
          <p:cNvSpPr>
            <a:spLocks noChangeShapeType="1"/>
          </p:cNvSpPr>
          <p:nvPr/>
        </p:nvSpPr>
        <p:spPr bwMode="auto">
          <a:xfrm>
            <a:off x="6071712" y="1117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4" name="TextBox 49"/>
          <p:cNvSpPr txBox="1">
            <a:spLocks noChangeArrowheads="1"/>
          </p:cNvSpPr>
          <p:nvPr/>
        </p:nvSpPr>
        <p:spPr bwMode="auto">
          <a:xfrm>
            <a:off x="5495451" y="1244603"/>
            <a:ext cx="157511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a:ea typeface="ＭＳ Ｐゴシック" pitchFamily="-106" charset="-128"/>
                <a:cs typeface="Arial" charset="0"/>
              </a:rPr>
              <a:t>Non-hurtful</a:t>
            </a:r>
          </a:p>
        </p:txBody>
      </p:sp>
      <p:sp>
        <p:nvSpPr>
          <p:cNvPr id="23657" name="TextBox 173"/>
          <p:cNvSpPr txBox="1">
            <a:spLocks noChangeArrowheads="1"/>
          </p:cNvSpPr>
          <p:nvPr/>
        </p:nvSpPr>
        <p:spPr bwMode="auto">
          <a:xfrm>
            <a:off x="8479790" y="6642100"/>
            <a:ext cx="1441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ea typeface="ＭＳ Ｐゴシック" pitchFamily="-106" charset="-128"/>
              </a:rPr>
              <a:t>© Michael H. Crosby 2009</a:t>
            </a:r>
          </a:p>
        </p:txBody>
      </p:sp>
    </p:spTree>
    <p:extLst>
      <p:ext uri="{BB962C8B-B14F-4D97-AF65-F5344CB8AC3E}">
        <p14:creationId xmlns:p14="http://schemas.microsoft.com/office/powerpoint/2010/main" val="1043046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0" grpId="0" autoUpdateAnimBg="0"/>
      <p:bldP spid="261" grpId="0" animBg="1"/>
      <p:bldP spid="262" grpId="0" autoUpdateAnimBg="0"/>
      <p:bldP spid="263" grpId="0" animBg="1"/>
      <p:bldP spid="26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endParaRPr lang="en-US" sz="2400" b="0">
              <a:latin typeface="Times New Roman" pitchFamily="18" charset="0"/>
            </a:endParaRPr>
          </a:p>
        </p:txBody>
      </p:sp>
      <p:sp>
        <p:nvSpPr>
          <p:cNvPr id="21507" name="TextBox 61"/>
          <p:cNvSpPr txBox="1">
            <a:spLocks noChangeArrowheads="1"/>
          </p:cNvSpPr>
          <p:nvPr/>
        </p:nvSpPr>
        <p:spPr bwMode="auto">
          <a:xfrm>
            <a:off x="4809173" y="3252788"/>
            <a:ext cx="117348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600">
                <a:cs typeface="Arial" charset="0"/>
              </a:rPr>
              <a:t>ANGER</a:t>
            </a:r>
          </a:p>
        </p:txBody>
      </p:sp>
      <p:sp>
        <p:nvSpPr>
          <p:cNvPr id="21508" name="Line 83"/>
          <p:cNvSpPr>
            <a:spLocks noChangeShapeType="1"/>
          </p:cNvSpPr>
          <p:nvPr/>
        </p:nvSpPr>
        <p:spPr bwMode="auto">
          <a:xfrm>
            <a:off x="5364480" y="35433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9" name="TextBox 62"/>
          <p:cNvSpPr txBox="1">
            <a:spLocks noChangeArrowheads="1"/>
          </p:cNvSpPr>
          <p:nvPr/>
        </p:nvSpPr>
        <p:spPr bwMode="auto">
          <a:xfrm>
            <a:off x="4274820" y="3721100"/>
            <a:ext cx="226314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400" i="1">
                <a:cs typeface="Arial" charset="0"/>
              </a:rPr>
              <a:t>Rage / Resentment</a:t>
            </a:r>
          </a:p>
        </p:txBody>
      </p:sp>
      <p:sp>
        <p:nvSpPr>
          <p:cNvPr id="21510" name="Line 85"/>
          <p:cNvSpPr>
            <a:spLocks noChangeShapeType="1"/>
          </p:cNvSpPr>
          <p:nvPr/>
        </p:nvSpPr>
        <p:spPr bwMode="auto">
          <a:xfrm flipV="1">
            <a:off x="5364480" y="30607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TextBox 63"/>
          <p:cNvSpPr txBox="1">
            <a:spLocks noChangeArrowheads="1"/>
          </p:cNvSpPr>
          <p:nvPr/>
        </p:nvSpPr>
        <p:spPr bwMode="auto">
          <a:xfrm>
            <a:off x="4526280" y="27813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400" i="1">
                <a:cs typeface="Arial" charset="0"/>
              </a:rPr>
              <a:t>Zeal / Passion</a:t>
            </a:r>
          </a:p>
        </p:txBody>
      </p:sp>
      <p:sp>
        <p:nvSpPr>
          <p:cNvPr id="21512" name="Line 88"/>
          <p:cNvSpPr>
            <a:spLocks noChangeShapeType="1"/>
          </p:cNvSpPr>
          <p:nvPr/>
        </p:nvSpPr>
        <p:spPr bwMode="auto">
          <a:xfrm flipV="1">
            <a:off x="782320" y="812800"/>
            <a:ext cx="23050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Box 19"/>
          <p:cNvSpPr txBox="1">
            <a:spLocks noChangeArrowheads="1"/>
          </p:cNvSpPr>
          <p:nvPr/>
        </p:nvSpPr>
        <p:spPr bwMode="auto">
          <a:xfrm>
            <a:off x="949960" y="661988"/>
            <a:ext cx="108966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HEALING</a:t>
            </a:r>
          </a:p>
        </p:txBody>
      </p:sp>
      <p:sp>
        <p:nvSpPr>
          <p:cNvPr id="21514" name="Line 110"/>
          <p:cNvSpPr>
            <a:spLocks noChangeShapeType="1"/>
          </p:cNvSpPr>
          <p:nvPr/>
        </p:nvSpPr>
        <p:spPr bwMode="auto">
          <a:xfrm flipV="1">
            <a:off x="670560" y="542925"/>
            <a:ext cx="174625" cy="160338"/>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5" name="Line 111"/>
          <p:cNvSpPr>
            <a:spLocks noChangeShapeType="1"/>
          </p:cNvSpPr>
          <p:nvPr/>
        </p:nvSpPr>
        <p:spPr bwMode="auto">
          <a:xfrm flipH="1" flipV="1">
            <a:off x="1005840" y="542925"/>
            <a:ext cx="174625" cy="160338"/>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6" name="Line 112"/>
          <p:cNvSpPr>
            <a:spLocks noChangeShapeType="1"/>
          </p:cNvSpPr>
          <p:nvPr/>
        </p:nvSpPr>
        <p:spPr bwMode="auto">
          <a:xfrm flipH="1" flipV="1">
            <a:off x="670560" y="890591"/>
            <a:ext cx="174625" cy="160337"/>
          </a:xfrm>
          <a:prstGeom prst="line">
            <a:avLst/>
          </a:prstGeom>
          <a:noFill/>
          <a:ln w="254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7" name="Line 114"/>
          <p:cNvSpPr>
            <a:spLocks noChangeShapeType="1"/>
          </p:cNvSpPr>
          <p:nvPr/>
        </p:nvSpPr>
        <p:spPr bwMode="auto">
          <a:xfrm flipV="1">
            <a:off x="1005840" y="890591"/>
            <a:ext cx="174625" cy="160337"/>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8" name="TextBox 36"/>
          <p:cNvSpPr txBox="1">
            <a:spLocks noChangeArrowheads="1"/>
          </p:cNvSpPr>
          <p:nvPr/>
        </p:nvSpPr>
        <p:spPr bwMode="auto">
          <a:xfrm>
            <a:off x="419100" y="280988"/>
            <a:ext cx="11734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Freedom</a:t>
            </a:r>
          </a:p>
        </p:txBody>
      </p:sp>
      <p:sp>
        <p:nvSpPr>
          <p:cNvPr id="21519" name="TextBox 37"/>
          <p:cNvSpPr txBox="1">
            <a:spLocks noChangeArrowheads="1"/>
          </p:cNvSpPr>
          <p:nvPr/>
        </p:nvSpPr>
        <p:spPr bwMode="auto">
          <a:xfrm>
            <a:off x="502920" y="992188"/>
            <a:ext cx="75438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Trust</a:t>
            </a:r>
          </a:p>
        </p:txBody>
      </p:sp>
      <p:sp>
        <p:nvSpPr>
          <p:cNvPr id="21520" name="Line 117"/>
          <p:cNvSpPr>
            <a:spLocks noChangeShapeType="1"/>
          </p:cNvSpPr>
          <p:nvPr/>
        </p:nvSpPr>
        <p:spPr bwMode="auto">
          <a:xfrm>
            <a:off x="1424940" y="890588"/>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1" name="TextBox 50"/>
          <p:cNvSpPr txBox="1">
            <a:spLocks noChangeArrowheads="1"/>
          </p:cNvSpPr>
          <p:nvPr/>
        </p:nvSpPr>
        <p:spPr bwMode="auto">
          <a:xfrm>
            <a:off x="1089660" y="1042988"/>
            <a:ext cx="107219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Healthy</a:t>
            </a:r>
          </a:p>
        </p:txBody>
      </p:sp>
      <p:sp>
        <p:nvSpPr>
          <p:cNvPr id="21522" name="Line 119"/>
          <p:cNvSpPr>
            <a:spLocks noChangeShapeType="1"/>
          </p:cNvSpPr>
          <p:nvPr/>
        </p:nvSpPr>
        <p:spPr bwMode="auto">
          <a:xfrm flipV="1">
            <a:off x="1878965" y="812800"/>
            <a:ext cx="21653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3" name="TextBox 20"/>
          <p:cNvSpPr txBox="1">
            <a:spLocks noChangeArrowheads="1"/>
          </p:cNvSpPr>
          <p:nvPr/>
        </p:nvSpPr>
        <p:spPr bwMode="auto">
          <a:xfrm>
            <a:off x="2039620" y="661988"/>
            <a:ext cx="1676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CONSTRUCTIVE</a:t>
            </a:r>
          </a:p>
        </p:txBody>
      </p:sp>
      <p:sp>
        <p:nvSpPr>
          <p:cNvPr id="21524" name="Line 121"/>
          <p:cNvSpPr>
            <a:spLocks noChangeShapeType="1"/>
          </p:cNvSpPr>
          <p:nvPr/>
        </p:nvSpPr>
        <p:spPr bwMode="auto">
          <a:xfrm flipV="1">
            <a:off x="3576320" y="812800"/>
            <a:ext cx="21653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TextBox 21"/>
          <p:cNvSpPr txBox="1">
            <a:spLocks noChangeArrowheads="1"/>
          </p:cNvSpPr>
          <p:nvPr/>
        </p:nvSpPr>
        <p:spPr bwMode="auto">
          <a:xfrm>
            <a:off x="3724752" y="661988"/>
            <a:ext cx="184404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COLLABORATION</a:t>
            </a:r>
          </a:p>
        </p:txBody>
      </p:sp>
      <p:sp>
        <p:nvSpPr>
          <p:cNvPr id="21526" name="Line 123"/>
          <p:cNvSpPr>
            <a:spLocks noChangeShapeType="1"/>
          </p:cNvSpPr>
          <p:nvPr/>
        </p:nvSpPr>
        <p:spPr bwMode="auto">
          <a:xfrm>
            <a:off x="4590892" y="501650"/>
            <a:ext cx="0" cy="2095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7" name="TextBox 40"/>
          <p:cNvSpPr txBox="1">
            <a:spLocks noChangeArrowheads="1"/>
          </p:cNvSpPr>
          <p:nvPr/>
        </p:nvSpPr>
        <p:spPr bwMode="auto">
          <a:xfrm>
            <a:off x="3288191" y="238128"/>
            <a:ext cx="264382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Understanding</a:t>
            </a:r>
          </a:p>
        </p:txBody>
      </p:sp>
      <p:grpSp>
        <p:nvGrpSpPr>
          <p:cNvPr id="21528" name="Group 5"/>
          <p:cNvGrpSpPr>
            <a:grpSpLocks/>
          </p:cNvGrpSpPr>
          <p:nvPr/>
        </p:nvGrpSpPr>
        <p:grpSpPr bwMode="auto">
          <a:xfrm>
            <a:off x="2179320" y="3124202"/>
            <a:ext cx="1100138" cy="652463"/>
            <a:chOff x="1135" y="1954"/>
            <a:chExt cx="630" cy="411"/>
          </a:xfrm>
        </p:grpSpPr>
        <p:sp>
          <p:nvSpPr>
            <p:cNvPr id="185" name="AutoShape 6"/>
            <p:cNvSpPr>
              <a:spLocks noChangeArrowheads="1"/>
            </p:cNvSpPr>
            <p:nvPr/>
          </p:nvSpPr>
          <p:spPr bwMode="auto">
            <a:xfrm>
              <a:off x="1135" y="1954"/>
              <a:ext cx="503" cy="411"/>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a:effectLst/>
          </p:spPr>
          <p:txBody>
            <a:bodyPr wrap="none" anchor="ctr"/>
            <a:lstStyle/>
            <a:p>
              <a:endParaRPr lang="en-US"/>
            </a:p>
          </p:txBody>
        </p:sp>
        <p:sp>
          <p:nvSpPr>
            <p:cNvPr id="21615"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600">
                  <a:solidFill>
                    <a:srgbClr val="FFFFFF"/>
                  </a:solidFill>
                  <a:cs typeface="Arial" charset="0"/>
                </a:rPr>
                <a:t>“I AM”</a:t>
              </a:r>
            </a:p>
          </p:txBody>
        </p:sp>
      </p:grpSp>
      <p:sp>
        <p:nvSpPr>
          <p:cNvPr id="21529" name="Text Box 29"/>
          <p:cNvSpPr txBox="1">
            <a:spLocks noChangeArrowheads="1"/>
          </p:cNvSpPr>
          <p:nvPr/>
        </p:nvSpPr>
        <p:spPr bwMode="auto">
          <a:xfrm>
            <a:off x="3185160" y="3048003"/>
            <a:ext cx="92202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000">
                <a:solidFill>
                  <a:srgbClr val="000066"/>
                </a:solidFill>
              </a:rPr>
              <a:t>Thinking</a:t>
            </a:r>
          </a:p>
        </p:txBody>
      </p:sp>
      <p:sp>
        <p:nvSpPr>
          <p:cNvPr id="21530"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1"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2"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3" name="Text Box 35"/>
          <p:cNvSpPr txBox="1">
            <a:spLocks noChangeArrowheads="1"/>
          </p:cNvSpPr>
          <p:nvPr/>
        </p:nvSpPr>
        <p:spPr bwMode="auto">
          <a:xfrm>
            <a:off x="3213100" y="3290891"/>
            <a:ext cx="89408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000">
                <a:solidFill>
                  <a:srgbClr val="000066"/>
                </a:solidFill>
              </a:rPr>
              <a:t>Feeling</a:t>
            </a:r>
          </a:p>
        </p:txBody>
      </p:sp>
      <p:sp>
        <p:nvSpPr>
          <p:cNvPr id="21534" name="Text Box 36"/>
          <p:cNvSpPr txBox="1">
            <a:spLocks noChangeArrowheads="1"/>
          </p:cNvSpPr>
          <p:nvPr/>
        </p:nvSpPr>
        <p:spPr bwMode="auto">
          <a:xfrm>
            <a:off x="3213100" y="3505203"/>
            <a:ext cx="89408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000">
                <a:solidFill>
                  <a:srgbClr val="000066"/>
                </a:solidFill>
              </a:rPr>
              <a:t>Acting</a:t>
            </a:r>
          </a:p>
        </p:txBody>
      </p:sp>
      <p:sp>
        <p:nvSpPr>
          <p:cNvPr id="21535"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2400"/>
              <a:t>POWER </a:t>
            </a:r>
            <a:r>
              <a:rPr lang="en-US" sz="2000" b="0"/>
              <a:t> =</a:t>
            </a:r>
          </a:p>
        </p:txBody>
      </p:sp>
      <p:sp>
        <p:nvSpPr>
          <p:cNvPr id="21536" name="Text Box 54"/>
          <p:cNvSpPr txBox="1">
            <a:spLocks noChangeArrowheads="1"/>
          </p:cNvSpPr>
          <p:nvPr/>
        </p:nvSpPr>
        <p:spPr bwMode="auto">
          <a:xfrm>
            <a:off x="586740" y="37338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i="1"/>
              <a:t>Power is about Relationships</a:t>
            </a:r>
          </a:p>
        </p:txBody>
      </p:sp>
      <p:sp>
        <p:nvSpPr>
          <p:cNvPr id="21537" name="Text Box 55"/>
          <p:cNvSpPr txBox="1">
            <a:spLocks noChangeArrowheads="1"/>
          </p:cNvSpPr>
          <p:nvPr/>
        </p:nvSpPr>
        <p:spPr bwMode="auto">
          <a:xfrm>
            <a:off x="586740" y="2819400"/>
            <a:ext cx="30175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i="1"/>
              <a:t>Power is “the ability to influence”</a:t>
            </a:r>
          </a:p>
        </p:txBody>
      </p:sp>
      <p:sp>
        <p:nvSpPr>
          <p:cNvPr id="21538" name="Line 57"/>
          <p:cNvSpPr>
            <a:spLocks noChangeShapeType="1"/>
          </p:cNvSpPr>
          <p:nvPr/>
        </p:nvSpPr>
        <p:spPr bwMode="auto">
          <a:xfrm>
            <a:off x="419100" y="3581400"/>
            <a:ext cx="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9" name="Text Box 58"/>
          <p:cNvSpPr txBox="1">
            <a:spLocks noChangeArrowheads="1"/>
          </p:cNvSpPr>
          <p:nvPr/>
        </p:nvSpPr>
        <p:spPr bwMode="auto">
          <a:xfrm>
            <a:off x="0" y="3924300"/>
            <a:ext cx="19278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800"/>
              <a:t>-</a:t>
            </a:r>
            <a:r>
              <a:rPr lang="en-US" sz="1400"/>
              <a:t> </a:t>
            </a:r>
            <a:r>
              <a:rPr lang="en-US" sz="1300"/>
              <a:t>FORCE / ENERGY</a:t>
            </a:r>
          </a:p>
        </p:txBody>
      </p:sp>
      <p:sp>
        <p:nvSpPr>
          <p:cNvPr id="21540" name="Text Box 60"/>
          <p:cNvSpPr txBox="1">
            <a:spLocks noChangeArrowheads="1"/>
          </p:cNvSpPr>
          <p:nvPr/>
        </p:nvSpPr>
        <p:spPr bwMode="auto">
          <a:xfrm>
            <a:off x="0" y="2387600"/>
            <a:ext cx="23469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800"/>
              <a:t>+</a:t>
            </a:r>
            <a:r>
              <a:rPr lang="en-US" b="0">
                <a:latin typeface="Times New Roman" pitchFamily="18" charset="0"/>
              </a:rPr>
              <a:t> </a:t>
            </a:r>
            <a:r>
              <a:rPr lang="en-US" sz="1300"/>
              <a:t>FORCE / ENERGY</a:t>
            </a:r>
            <a:endParaRPr lang="en-US" sz="1300" b="0">
              <a:latin typeface="Times New Roman" pitchFamily="18" charset="0"/>
            </a:endParaRPr>
          </a:p>
        </p:txBody>
      </p:sp>
      <p:sp>
        <p:nvSpPr>
          <p:cNvPr id="21541" name="Line 61"/>
          <p:cNvSpPr>
            <a:spLocks noChangeShapeType="1"/>
          </p:cNvSpPr>
          <p:nvPr/>
        </p:nvSpPr>
        <p:spPr bwMode="auto">
          <a:xfrm flipV="1">
            <a:off x="419100" y="2705100"/>
            <a:ext cx="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2" name="Line 77"/>
          <p:cNvSpPr>
            <a:spLocks noChangeShapeType="1"/>
          </p:cNvSpPr>
          <p:nvPr/>
        </p:nvSpPr>
        <p:spPr bwMode="auto">
          <a:xfrm flipV="1">
            <a:off x="419100" y="2241550"/>
            <a:ext cx="0" cy="273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Text Box 78"/>
          <p:cNvSpPr txBox="1">
            <a:spLocks noChangeArrowheads="1"/>
          </p:cNvSpPr>
          <p:nvPr/>
        </p:nvSpPr>
        <p:spPr bwMode="auto">
          <a:xfrm>
            <a:off x="251460" y="1770063"/>
            <a:ext cx="117348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Affirmation</a:t>
            </a:r>
          </a:p>
        </p:txBody>
      </p:sp>
      <p:sp>
        <p:nvSpPr>
          <p:cNvPr id="21544" name="Text Box 79"/>
          <p:cNvSpPr txBox="1">
            <a:spLocks noChangeArrowheads="1"/>
          </p:cNvSpPr>
          <p:nvPr/>
        </p:nvSpPr>
        <p:spPr bwMode="auto">
          <a:xfrm>
            <a:off x="251460" y="1308100"/>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Correction</a:t>
            </a:r>
          </a:p>
        </p:txBody>
      </p:sp>
      <p:sp>
        <p:nvSpPr>
          <p:cNvPr id="21545" name="Text Box 80"/>
          <p:cNvSpPr txBox="1">
            <a:spLocks noChangeArrowheads="1"/>
          </p:cNvSpPr>
          <p:nvPr/>
        </p:nvSpPr>
        <p:spPr bwMode="auto">
          <a:xfrm>
            <a:off x="335280" y="1989138"/>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buFontTx/>
              <a:buChar char="•"/>
            </a:pPr>
            <a:r>
              <a:rPr lang="en-US" sz="1300" b="0">
                <a:solidFill>
                  <a:schemeClr val="accent2"/>
                </a:solidFill>
              </a:rPr>
              <a:t> </a:t>
            </a:r>
            <a:r>
              <a:rPr lang="en-US" sz="1300">
                <a:solidFill>
                  <a:srgbClr val="000066"/>
                </a:solidFill>
              </a:rPr>
              <a:t>Respect</a:t>
            </a:r>
            <a:r>
              <a:rPr lang="en-US" sz="1300">
                <a:solidFill>
                  <a:srgbClr val="FF7C80"/>
                </a:solidFill>
              </a:rPr>
              <a:t> </a:t>
            </a:r>
          </a:p>
        </p:txBody>
      </p:sp>
      <p:sp>
        <p:nvSpPr>
          <p:cNvPr id="21546" name="Text Box 81"/>
          <p:cNvSpPr txBox="1">
            <a:spLocks noChangeArrowheads="1"/>
          </p:cNvSpPr>
          <p:nvPr/>
        </p:nvSpPr>
        <p:spPr bwMode="auto">
          <a:xfrm>
            <a:off x="335280" y="1531938"/>
            <a:ext cx="1536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buFontTx/>
              <a:buChar char="•"/>
            </a:pPr>
            <a:r>
              <a:rPr lang="en-US" sz="1300" b="0">
                <a:solidFill>
                  <a:schemeClr val="accent2"/>
                </a:solidFill>
              </a:rPr>
              <a:t> </a:t>
            </a:r>
            <a:r>
              <a:rPr lang="en-US" sz="1300">
                <a:solidFill>
                  <a:srgbClr val="000066"/>
                </a:solidFill>
              </a:rPr>
              <a:t>Challenge</a:t>
            </a:r>
          </a:p>
        </p:txBody>
      </p:sp>
      <p:sp>
        <p:nvSpPr>
          <p:cNvPr id="21547" name="Line 82"/>
          <p:cNvSpPr>
            <a:spLocks noChangeShapeType="1"/>
          </p:cNvSpPr>
          <p:nvPr/>
        </p:nvSpPr>
        <p:spPr bwMode="auto">
          <a:xfrm flipH="1" flipV="1">
            <a:off x="419100" y="939800"/>
            <a:ext cx="0" cy="393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8" name="Text Box 83"/>
          <p:cNvSpPr txBox="1">
            <a:spLocks noChangeArrowheads="1"/>
          </p:cNvSpPr>
          <p:nvPr/>
        </p:nvSpPr>
        <p:spPr bwMode="auto">
          <a:xfrm>
            <a:off x="167641" y="665163"/>
            <a:ext cx="152622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t>CARE</a:t>
            </a:r>
          </a:p>
        </p:txBody>
      </p:sp>
      <p:sp>
        <p:nvSpPr>
          <p:cNvPr id="21549" name="Text Box 84"/>
          <p:cNvSpPr txBox="1">
            <a:spLocks noChangeArrowheads="1"/>
          </p:cNvSpPr>
          <p:nvPr/>
        </p:nvSpPr>
        <p:spPr bwMode="auto">
          <a:xfrm>
            <a:off x="8306912" y="2176466"/>
            <a:ext cx="150002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r" eaLnBrk="1" hangingPunct="1">
              <a:spcBef>
                <a:spcPct val="50000"/>
              </a:spcBef>
            </a:pPr>
            <a:r>
              <a:rPr lang="en-US" sz="1800">
                <a:solidFill>
                  <a:srgbClr val="000066"/>
                </a:solidFill>
              </a:rPr>
              <a:t>POSITIVE WAYS OF RELATING</a:t>
            </a:r>
          </a:p>
        </p:txBody>
      </p:sp>
      <p:sp>
        <p:nvSpPr>
          <p:cNvPr id="21550" name="Text Box 85"/>
          <p:cNvSpPr txBox="1">
            <a:spLocks noChangeArrowheads="1"/>
          </p:cNvSpPr>
          <p:nvPr/>
        </p:nvSpPr>
        <p:spPr bwMode="auto">
          <a:xfrm>
            <a:off x="8223092" y="3429000"/>
            <a:ext cx="158384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r" eaLnBrk="1" hangingPunct="1">
              <a:spcBef>
                <a:spcPct val="50000"/>
              </a:spcBef>
            </a:pPr>
            <a:r>
              <a:rPr lang="en-US" sz="1800">
                <a:solidFill>
                  <a:srgbClr val="000066"/>
                </a:solidFill>
              </a:rPr>
              <a:t>NEGATIVE WAYS OF RELATING</a:t>
            </a:r>
          </a:p>
        </p:txBody>
      </p:sp>
      <p:sp>
        <p:nvSpPr>
          <p:cNvPr id="21551" name="Line 86"/>
          <p:cNvSpPr>
            <a:spLocks noChangeShapeType="1"/>
          </p:cNvSpPr>
          <p:nvPr/>
        </p:nvSpPr>
        <p:spPr bwMode="auto">
          <a:xfrm>
            <a:off x="412115" y="4222750"/>
            <a:ext cx="6985" cy="196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2" name="Text Box 87"/>
          <p:cNvSpPr txBox="1">
            <a:spLocks noChangeArrowheads="1"/>
          </p:cNvSpPr>
          <p:nvPr/>
        </p:nvSpPr>
        <p:spPr bwMode="auto">
          <a:xfrm>
            <a:off x="251460" y="4402138"/>
            <a:ext cx="192786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Coercion</a:t>
            </a:r>
          </a:p>
        </p:txBody>
      </p:sp>
      <p:sp>
        <p:nvSpPr>
          <p:cNvPr id="21553" name="Text Box 88"/>
          <p:cNvSpPr txBox="1">
            <a:spLocks noChangeArrowheads="1"/>
          </p:cNvSpPr>
          <p:nvPr/>
        </p:nvSpPr>
        <p:spPr bwMode="auto">
          <a:xfrm>
            <a:off x="251460" y="4614863"/>
            <a:ext cx="13411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Exploitation</a:t>
            </a:r>
          </a:p>
        </p:txBody>
      </p:sp>
      <p:sp>
        <p:nvSpPr>
          <p:cNvPr id="21554" name="Text Box 89"/>
          <p:cNvSpPr txBox="1">
            <a:spLocks noChangeArrowheads="1"/>
          </p:cNvSpPr>
          <p:nvPr/>
        </p:nvSpPr>
        <p:spPr bwMode="auto">
          <a:xfrm>
            <a:off x="251460" y="4833938"/>
            <a:ext cx="17602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Manipulation</a:t>
            </a:r>
          </a:p>
        </p:txBody>
      </p:sp>
      <p:sp>
        <p:nvSpPr>
          <p:cNvPr id="21555" name="Text Box 90"/>
          <p:cNvSpPr txBox="1">
            <a:spLocks noChangeArrowheads="1"/>
          </p:cNvSpPr>
          <p:nvPr/>
        </p:nvSpPr>
        <p:spPr bwMode="auto">
          <a:xfrm>
            <a:off x="251460" y="5059363"/>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solidFill>
                  <a:srgbClr val="000066"/>
                </a:solidFill>
              </a:rPr>
              <a:t>Domination</a:t>
            </a:r>
          </a:p>
        </p:txBody>
      </p:sp>
      <p:sp>
        <p:nvSpPr>
          <p:cNvPr id="21556" name="Line 91"/>
          <p:cNvSpPr>
            <a:spLocks noChangeShapeType="1"/>
          </p:cNvSpPr>
          <p:nvPr/>
        </p:nvSpPr>
        <p:spPr bwMode="auto">
          <a:xfrm flipH="1">
            <a:off x="419100" y="5302250"/>
            <a:ext cx="6985" cy="412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7" name="Text Box 92"/>
          <p:cNvSpPr txBox="1">
            <a:spLocks noChangeArrowheads="1"/>
          </p:cNvSpPr>
          <p:nvPr/>
        </p:nvSpPr>
        <p:spPr bwMode="auto">
          <a:xfrm>
            <a:off x="167640" y="5715000"/>
            <a:ext cx="14249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CONTROL</a:t>
            </a:r>
          </a:p>
        </p:txBody>
      </p:sp>
      <p:sp>
        <p:nvSpPr>
          <p:cNvPr id="21558" name="Line 93"/>
          <p:cNvSpPr>
            <a:spLocks noChangeShapeType="1"/>
          </p:cNvSpPr>
          <p:nvPr/>
        </p:nvSpPr>
        <p:spPr bwMode="auto">
          <a:xfrm>
            <a:off x="1117600" y="5861050"/>
            <a:ext cx="32829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9" name="Text Box 95"/>
          <p:cNvSpPr txBox="1">
            <a:spLocks noChangeArrowheads="1"/>
          </p:cNvSpPr>
          <p:nvPr/>
        </p:nvSpPr>
        <p:spPr bwMode="auto">
          <a:xfrm>
            <a:off x="1369060" y="5715000"/>
            <a:ext cx="92202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ABUSE</a:t>
            </a:r>
          </a:p>
        </p:txBody>
      </p:sp>
      <p:sp>
        <p:nvSpPr>
          <p:cNvPr id="21560" name="Line 96"/>
          <p:cNvSpPr>
            <a:spLocks noChangeShapeType="1"/>
          </p:cNvSpPr>
          <p:nvPr/>
        </p:nvSpPr>
        <p:spPr bwMode="auto">
          <a:xfrm>
            <a:off x="1676400" y="59436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61" name="Text Box 97"/>
          <p:cNvSpPr txBox="1">
            <a:spLocks noChangeArrowheads="1"/>
          </p:cNvSpPr>
          <p:nvPr/>
        </p:nvSpPr>
        <p:spPr bwMode="auto">
          <a:xfrm>
            <a:off x="1390015" y="6210300"/>
            <a:ext cx="60071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Hurt</a:t>
            </a:r>
          </a:p>
        </p:txBody>
      </p:sp>
      <p:sp>
        <p:nvSpPr>
          <p:cNvPr id="21562" name="Line 98"/>
          <p:cNvSpPr>
            <a:spLocks noChangeShapeType="1"/>
          </p:cNvSpPr>
          <p:nvPr/>
        </p:nvSpPr>
        <p:spPr bwMode="auto">
          <a:xfrm flipV="1">
            <a:off x="1676400" y="54483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63" name="Text Box 99"/>
          <p:cNvSpPr txBox="1">
            <a:spLocks noChangeArrowheads="1"/>
          </p:cNvSpPr>
          <p:nvPr/>
        </p:nvSpPr>
        <p:spPr bwMode="auto">
          <a:xfrm>
            <a:off x="1341120" y="5200650"/>
            <a:ext cx="71247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Injury</a:t>
            </a:r>
          </a:p>
        </p:txBody>
      </p:sp>
      <p:grpSp>
        <p:nvGrpSpPr>
          <p:cNvPr id="21564" name="Group 103"/>
          <p:cNvGrpSpPr>
            <a:grpSpLocks/>
          </p:cNvGrpSpPr>
          <p:nvPr/>
        </p:nvGrpSpPr>
        <p:grpSpPr bwMode="auto">
          <a:xfrm>
            <a:off x="838200" y="5562600"/>
            <a:ext cx="593725" cy="541338"/>
            <a:chOff x="395" y="3762"/>
            <a:chExt cx="340" cy="341"/>
          </a:xfrm>
        </p:grpSpPr>
        <p:sp>
          <p:nvSpPr>
            <p:cNvPr id="21610" name="Line 104"/>
            <p:cNvSpPr>
              <a:spLocks noChangeShapeType="1"/>
            </p:cNvSpPr>
            <p:nvPr/>
          </p:nvSpPr>
          <p:spPr bwMode="auto">
            <a:xfrm flipV="1">
              <a:off x="39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1" name="Line 105"/>
            <p:cNvSpPr>
              <a:spLocks noChangeShapeType="1"/>
            </p:cNvSpPr>
            <p:nvPr/>
          </p:nvSpPr>
          <p:spPr bwMode="auto">
            <a:xfrm>
              <a:off x="39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2" name="Line 106"/>
            <p:cNvSpPr>
              <a:spLocks noChangeShapeType="1"/>
            </p:cNvSpPr>
            <p:nvPr/>
          </p:nvSpPr>
          <p:spPr bwMode="auto">
            <a:xfrm flipH="1" flipV="1">
              <a:off x="635" y="376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3" name="Line 107"/>
            <p:cNvSpPr>
              <a:spLocks noChangeShapeType="1"/>
            </p:cNvSpPr>
            <p:nvPr/>
          </p:nvSpPr>
          <p:spPr bwMode="auto">
            <a:xfrm flipH="1">
              <a:off x="635" y="4002"/>
              <a:ext cx="100" cy="10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565" name="TextBox 51"/>
          <p:cNvSpPr txBox="1">
            <a:spLocks noChangeArrowheads="1"/>
          </p:cNvSpPr>
          <p:nvPr/>
        </p:nvSpPr>
        <p:spPr bwMode="auto">
          <a:xfrm>
            <a:off x="824230" y="532765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Fear</a:t>
            </a:r>
          </a:p>
        </p:txBody>
      </p:sp>
      <p:sp>
        <p:nvSpPr>
          <p:cNvPr id="21566" name="TextBox 52"/>
          <p:cNvSpPr txBox="1">
            <a:spLocks noChangeArrowheads="1"/>
          </p:cNvSpPr>
          <p:nvPr/>
        </p:nvSpPr>
        <p:spPr bwMode="auto">
          <a:xfrm>
            <a:off x="335280" y="602615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Intimidation</a:t>
            </a:r>
          </a:p>
        </p:txBody>
      </p:sp>
      <p:sp>
        <p:nvSpPr>
          <p:cNvPr id="21567" name="Line 111"/>
          <p:cNvSpPr>
            <a:spLocks noChangeShapeType="1"/>
          </p:cNvSpPr>
          <p:nvPr/>
        </p:nvSpPr>
        <p:spPr bwMode="auto">
          <a:xfrm>
            <a:off x="2095500" y="5861050"/>
            <a:ext cx="300355"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68" name="TextBox 12"/>
          <p:cNvSpPr txBox="1">
            <a:spLocks noChangeArrowheads="1"/>
          </p:cNvSpPr>
          <p:nvPr/>
        </p:nvSpPr>
        <p:spPr bwMode="auto">
          <a:xfrm>
            <a:off x="2346960" y="57150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DESTRUCTIVE</a:t>
            </a:r>
          </a:p>
        </p:txBody>
      </p:sp>
      <p:sp>
        <p:nvSpPr>
          <p:cNvPr id="21569" name="Line 115"/>
          <p:cNvSpPr>
            <a:spLocks noChangeShapeType="1"/>
          </p:cNvSpPr>
          <p:nvPr/>
        </p:nvSpPr>
        <p:spPr bwMode="auto">
          <a:xfrm>
            <a:off x="3771900" y="5867400"/>
            <a:ext cx="2025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70" name="TextBox 13"/>
          <p:cNvSpPr txBox="1">
            <a:spLocks noChangeArrowheads="1"/>
          </p:cNvSpPr>
          <p:nvPr/>
        </p:nvSpPr>
        <p:spPr bwMode="auto">
          <a:xfrm>
            <a:off x="393954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CONFLICT</a:t>
            </a:r>
          </a:p>
        </p:txBody>
      </p:sp>
      <p:sp>
        <p:nvSpPr>
          <p:cNvPr id="21571" name="Line 118"/>
          <p:cNvSpPr>
            <a:spLocks noChangeShapeType="1"/>
          </p:cNvSpPr>
          <p:nvPr/>
        </p:nvSpPr>
        <p:spPr bwMode="auto">
          <a:xfrm flipV="1">
            <a:off x="4442460" y="59880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72" name="TextBox 53"/>
          <p:cNvSpPr txBox="1">
            <a:spLocks noChangeArrowheads="1"/>
          </p:cNvSpPr>
          <p:nvPr/>
        </p:nvSpPr>
        <p:spPr bwMode="auto">
          <a:xfrm>
            <a:off x="3268982" y="6191253"/>
            <a:ext cx="257571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Misunderstanding</a:t>
            </a:r>
          </a:p>
        </p:txBody>
      </p:sp>
      <p:sp>
        <p:nvSpPr>
          <p:cNvPr id="21573" name="Line 120"/>
          <p:cNvSpPr>
            <a:spLocks noChangeShapeType="1"/>
          </p:cNvSpPr>
          <p:nvPr/>
        </p:nvSpPr>
        <p:spPr bwMode="auto">
          <a:xfrm>
            <a:off x="4994275" y="5867400"/>
            <a:ext cx="3702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74" name="TextBox 14"/>
          <p:cNvSpPr txBox="1">
            <a:spLocks noChangeArrowheads="1"/>
          </p:cNvSpPr>
          <p:nvPr/>
        </p:nvSpPr>
        <p:spPr bwMode="auto">
          <a:xfrm>
            <a:off x="5364480" y="5715003"/>
            <a:ext cx="11734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VIOLENCE</a:t>
            </a:r>
          </a:p>
        </p:txBody>
      </p:sp>
      <p:sp>
        <p:nvSpPr>
          <p:cNvPr id="21575" name="Line 125"/>
          <p:cNvSpPr>
            <a:spLocks noChangeShapeType="1"/>
          </p:cNvSpPr>
          <p:nvPr/>
        </p:nvSpPr>
        <p:spPr bwMode="auto">
          <a:xfrm>
            <a:off x="6454140"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76" name="Text Box 126"/>
          <p:cNvSpPr txBox="1">
            <a:spLocks noChangeArrowheads="1"/>
          </p:cNvSpPr>
          <p:nvPr/>
        </p:nvSpPr>
        <p:spPr bwMode="auto">
          <a:xfrm>
            <a:off x="6705600" y="5715000"/>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BREAK</a:t>
            </a:r>
          </a:p>
        </p:txBody>
      </p:sp>
      <p:sp>
        <p:nvSpPr>
          <p:cNvPr id="21577" name="Line 127"/>
          <p:cNvSpPr>
            <a:spLocks noChangeShapeType="1"/>
          </p:cNvSpPr>
          <p:nvPr/>
        </p:nvSpPr>
        <p:spPr bwMode="auto">
          <a:xfrm flipV="1">
            <a:off x="7124700" y="56134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78" name="TextBox 54"/>
          <p:cNvSpPr txBox="1">
            <a:spLocks noChangeArrowheads="1"/>
          </p:cNvSpPr>
          <p:nvPr/>
        </p:nvSpPr>
        <p:spPr bwMode="auto">
          <a:xfrm>
            <a:off x="6572885" y="53467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Divorce</a:t>
            </a:r>
          </a:p>
        </p:txBody>
      </p:sp>
      <p:sp>
        <p:nvSpPr>
          <p:cNvPr id="21579" name="Line 130"/>
          <p:cNvSpPr>
            <a:spLocks noChangeShapeType="1"/>
          </p:cNvSpPr>
          <p:nvPr/>
        </p:nvSpPr>
        <p:spPr bwMode="auto">
          <a:xfrm>
            <a:off x="7124700" y="5943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80" name="TextBox 55"/>
          <p:cNvSpPr txBox="1">
            <a:spLocks noChangeArrowheads="1"/>
          </p:cNvSpPr>
          <p:nvPr/>
        </p:nvSpPr>
        <p:spPr bwMode="auto">
          <a:xfrm>
            <a:off x="6551930" y="6045203"/>
            <a:ext cx="113855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Walkout</a:t>
            </a:r>
          </a:p>
        </p:txBody>
      </p:sp>
      <p:sp>
        <p:nvSpPr>
          <p:cNvPr id="21581" name="Line 135"/>
          <p:cNvSpPr>
            <a:spLocks noChangeShapeType="1"/>
          </p:cNvSpPr>
          <p:nvPr/>
        </p:nvSpPr>
        <p:spPr bwMode="auto">
          <a:xfrm flipV="1">
            <a:off x="7124700" y="5257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82" name="TextBox 15"/>
          <p:cNvSpPr txBox="1">
            <a:spLocks noChangeArrowheads="1"/>
          </p:cNvSpPr>
          <p:nvPr/>
        </p:nvSpPr>
        <p:spPr bwMode="auto">
          <a:xfrm>
            <a:off x="6845300" y="4991103"/>
            <a:ext cx="6705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War</a:t>
            </a:r>
          </a:p>
        </p:txBody>
      </p:sp>
      <p:sp>
        <p:nvSpPr>
          <p:cNvPr id="21583" name="Line 137"/>
          <p:cNvSpPr>
            <a:spLocks noChangeShapeType="1"/>
          </p:cNvSpPr>
          <p:nvPr/>
        </p:nvSpPr>
        <p:spPr bwMode="auto">
          <a:xfrm>
            <a:off x="7124700" y="629285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84" name="TextBox 56"/>
          <p:cNvSpPr txBox="1">
            <a:spLocks noChangeArrowheads="1"/>
          </p:cNvSpPr>
          <p:nvPr/>
        </p:nvSpPr>
        <p:spPr bwMode="auto">
          <a:xfrm>
            <a:off x="6579870" y="64135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Strike</a:t>
            </a:r>
          </a:p>
        </p:txBody>
      </p:sp>
      <p:sp>
        <p:nvSpPr>
          <p:cNvPr id="21585" name="Line 139"/>
          <p:cNvSpPr>
            <a:spLocks noChangeShapeType="1"/>
          </p:cNvSpPr>
          <p:nvPr/>
        </p:nvSpPr>
        <p:spPr bwMode="auto">
          <a:xfrm>
            <a:off x="743902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86" name="TextBox 16"/>
          <p:cNvSpPr txBox="1">
            <a:spLocks noChangeArrowheads="1"/>
          </p:cNvSpPr>
          <p:nvPr/>
        </p:nvSpPr>
        <p:spPr bwMode="auto">
          <a:xfrm>
            <a:off x="7627620" y="5715003"/>
            <a:ext cx="7543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HATE</a:t>
            </a:r>
          </a:p>
        </p:txBody>
      </p:sp>
      <p:sp>
        <p:nvSpPr>
          <p:cNvPr id="21587" name="Line 141"/>
          <p:cNvSpPr>
            <a:spLocks noChangeShapeType="1"/>
          </p:cNvSpPr>
          <p:nvPr/>
        </p:nvSpPr>
        <p:spPr bwMode="auto">
          <a:xfrm>
            <a:off x="8263255" y="58674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88" name="TextBox 17"/>
          <p:cNvSpPr txBox="1">
            <a:spLocks noChangeArrowheads="1"/>
          </p:cNvSpPr>
          <p:nvPr/>
        </p:nvSpPr>
        <p:spPr bwMode="auto">
          <a:xfrm>
            <a:off x="8465820" y="5715003"/>
            <a:ext cx="15925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INDIFFERENCE</a:t>
            </a:r>
          </a:p>
        </p:txBody>
      </p:sp>
      <p:sp>
        <p:nvSpPr>
          <p:cNvPr id="21589" name="Line 143"/>
          <p:cNvSpPr>
            <a:spLocks noChangeShapeType="1"/>
          </p:cNvSpPr>
          <p:nvPr/>
        </p:nvSpPr>
        <p:spPr bwMode="auto">
          <a:xfrm>
            <a:off x="9220200" y="5943600"/>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90" name="TextBox 60"/>
          <p:cNvSpPr txBox="1">
            <a:spLocks noChangeArrowheads="1"/>
          </p:cNvSpPr>
          <p:nvPr/>
        </p:nvSpPr>
        <p:spPr bwMode="auto">
          <a:xfrm>
            <a:off x="8633460" y="611505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Hardness of Heart</a:t>
            </a:r>
          </a:p>
        </p:txBody>
      </p:sp>
      <p:sp>
        <p:nvSpPr>
          <p:cNvPr id="21591" name="Line 145"/>
          <p:cNvSpPr>
            <a:spLocks noChangeShapeType="1"/>
          </p:cNvSpPr>
          <p:nvPr/>
        </p:nvSpPr>
        <p:spPr bwMode="auto">
          <a:xfrm flipV="1">
            <a:off x="9220200" y="56388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92" name="TextBox 59"/>
          <p:cNvSpPr txBox="1">
            <a:spLocks noChangeArrowheads="1"/>
          </p:cNvSpPr>
          <p:nvPr/>
        </p:nvSpPr>
        <p:spPr bwMode="auto">
          <a:xfrm>
            <a:off x="8675370" y="5384803"/>
            <a:ext cx="10896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Apathy</a:t>
            </a:r>
          </a:p>
        </p:txBody>
      </p:sp>
      <p:sp>
        <p:nvSpPr>
          <p:cNvPr id="21593" name="Line 147"/>
          <p:cNvSpPr>
            <a:spLocks noChangeShapeType="1"/>
          </p:cNvSpPr>
          <p:nvPr/>
        </p:nvSpPr>
        <p:spPr bwMode="auto">
          <a:xfrm flipV="1">
            <a:off x="9220200" y="5308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94" name="Text Box 148"/>
          <p:cNvSpPr txBox="1">
            <a:spLocks noChangeArrowheads="1"/>
          </p:cNvSpPr>
          <p:nvPr/>
        </p:nvSpPr>
        <p:spPr bwMode="auto">
          <a:xfrm>
            <a:off x="8696325" y="5067300"/>
            <a:ext cx="1257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Don’t Care</a:t>
            </a:r>
          </a:p>
        </p:txBody>
      </p:sp>
      <p:sp>
        <p:nvSpPr>
          <p:cNvPr id="21595" name="Line 96"/>
          <p:cNvSpPr>
            <a:spLocks noChangeShapeType="1"/>
          </p:cNvSpPr>
          <p:nvPr/>
        </p:nvSpPr>
        <p:spPr bwMode="auto">
          <a:xfrm>
            <a:off x="1676400" y="6451600"/>
            <a:ext cx="0" cy="1460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96" name="Text Box 97"/>
          <p:cNvSpPr txBox="1">
            <a:spLocks noChangeArrowheads="1"/>
          </p:cNvSpPr>
          <p:nvPr/>
        </p:nvSpPr>
        <p:spPr bwMode="auto">
          <a:xfrm>
            <a:off x="1201420" y="6542088"/>
            <a:ext cx="10425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spcBef>
                <a:spcPct val="50000"/>
              </a:spcBef>
            </a:pPr>
            <a:r>
              <a:rPr lang="en-US" sz="1300"/>
              <a:t>Suffering</a:t>
            </a:r>
          </a:p>
        </p:txBody>
      </p:sp>
      <p:sp>
        <p:nvSpPr>
          <p:cNvPr id="259" name="Line 101"/>
          <p:cNvSpPr>
            <a:spLocks noChangeShapeType="1"/>
          </p:cNvSpPr>
          <p:nvPr/>
        </p:nvSpPr>
        <p:spPr bwMode="auto">
          <a:xfrm>
            <a:off x="5429092" y="812800"/>
            <a:ext cx="32654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0" name="TextBox 22"/>
          <p:cNvSpPr txBox="1">
            <a:spLocks noChangeArrowheads="1"/>
          </p:cNvSpPr>
          <p:nvPr/>
        </p:nvSpPr>
        <p:spPr bwMode="auto">
          <a:xfrm>
            <a:off x="5484972" y="660400"/>
            <a:ext cx="117348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algn="ctr" eaLnBrk="1" hangingPunct="1"/>
            <a:r>
              <a:rPr lang="en-US" sz="1300">
                <a:cs typeface="Arial" charset="0"/>
              </a:rPr>
              <a:t>NON-VIOLENCE</a:t>
            </a:r>
          </a:p>
        </p:txBody>
      </p:sp>
      <p:sp>
        <p:nvSpPr>
          <p:cNvPr id="261" name="Line 103"/>
          <p:cNvSpPr>
            <a:spLocks noChangeShapeType="1"/>
          </p:cNvSpPr>
          <p:nvPr/>
        </p:nvSpPr>
        <p:spPr bwMode="auto">
          <a:xfrm flipV="1">
            <a:off x="6071712" y="5080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2" name="TextBox 50"/>
          <p:cNvSpPr txBox="1">
            <a:spLocks noChangeArrowheads="1"/>
          </p:cNvSpPr>
          <p:nvPr/>
        </p:nvSpPr>
        <p:spPr bwMode="auto">
          <a:xfrm>
            <a:off x="5671820" y="254003"/>
            <a:ext cx="9779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Gentle</a:t>
            </a:r>
          </a:p>
        </p:txBody>
      </p:sp>
      <p:sp>
        <p:nvSpPr>
          <p:cNvPr id="263" name="Line 105"/>
          <p:cNvSpPr>
            <a:spLocks noChangeShapeType="1"/>
          </p:cNvSpPr>
          <p:nvPr/>
        </p:nvSpPr>
        <p:spPr bwMode="auto">
          <a:xfrm>
            <a:off x="6071712" y="1117600"/>
            <a:ext cx="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4" name="TextBox 49"/>
          <p:cNvSpPr txBox="1">
            <a:spLocks noChangeArrowheads="1"/>
          </p:cNvSpPr>
          <p:nvPr/>
        </p:nvSpPr>
        <p:spPr bwMode="auto">
          <a:xfrm>
            <a:off x="5495451" y="1244603"/>
            <a:ext cx="157511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Non-hurtful</a:t>
            </a:r>
          </a:p>
        </p:txBody>
      </p:sp>
      <p:sp>
        <p:nvSpPr>
          <p:cNvPr id="265" name="Line 107"/>
          <p:cNvSpPr>
            <a:spLocks noChangeShapeType="1"/>
          </p:cNvSpPr>
          <p:nvPr/>
        </p:nvSpPr>
        <p:spPr bwMode="auto">
          <a:xfrm>
            <a:off x="6379052" y="8128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 name="TextBox 23"/>
          <p:cNvSpPr txBox="1">
            <a:spLocks noChangeArrowheads="1"/>
          </p:cNvSpPr>
          <p:nvPr/>
        </p:nvSpPr>
        <p:spPr bwMode="auto">
          <a:xfrm>
            <a:off x="6677660" y="660403"/>
            <a:ext cx="838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PEACE</a:t>
            </a:r>
          </a:p>
        </p:txBody>
      </p:sp>
      <p:sp>
        <p:nvSpPr>
          <p:cNvPr id="267" name="Line 109"/>
          <p:cNvSpPr>
            <a:spLocks noChangeShapeType="1"/>
          </p:cNvSpPr>
          <p:nvPr/>
        </p:nvSpPr>
        <p:spPr bwMode="auto">
          <a:xfrm>
            <a:off x="7412832" y="8128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 name="TextBox 24"/>
          <p:cNvSpPr txBox="1">
            <a:spLocks noChangeArrowheads="1"/>
          </p:cNvSpPr>
          <p:nvPr/>
        </p:nvSpPr>
        <p:spPr bwMode="auto">
          <a:xfrm>
            <a:off x="7608412" y="660403"/>
            <a:ext cx="75438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LOVE</a:t>
            </a:r>
          </a:p>
        </p:txBody>
      </p:sp>
      <p:sp>
        <p:nvSpPr>
          <p:cNvPr id="269" name="Line 111"/>
          <p:cNvSpPr>
            <a:spLocks noChangeShapeType="1"/>
          </p:cNvSpPr>
          <p:nvPr/>
        </p:nvSpPr>
        <p:spPr bwMode="auto">
          <a:xfrm>
            <a:off x="8223092" y="812800"/>
            <a:ext cx="2514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0" name="TextBox 25"/>
          <p:cNvSpPr txBox="1">
            <a:spLocks noChangeArrowheads="1"/>
          </p:cNvSpPr>
          <p:nvPr/>
        </p:nvSpPr>
        <p:spPr bwMode="auto">
          <a:xfrm>
            <a:off x="8418672" y="660403"/>
            <a:ext cx="150876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1300">
                <a:cs typeface="Arial" charset="0"/>
              </a:rPr>
              <a:t>COMPASSION</a:t>
            </a:r>
          </a:p>
        </p:txBody>
      </p:sp>
      <p:sp>
        <p:nvSpPr>
          <p:cNvPr id="21609" name="TextBox 173"/>
          <p:cNvSpPr txBox="1">
            <a:spLocks noChangeArrowheads="1"/>
          </p:cNvSpPr>
          <p:nvPr/>
        </p:nvSpPr>
        <p:spPr bwMode="auto">
          <a:xfrm>
            <a:off x="8479790" y="6642100"/>
            <a:ext cx="1441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pitchFamily="-106" charset="-128"/>
              </a:defRPr>
            </a:lvl1pPr>
            <a:lvl2pPr marL="37931725" indent="-37474525" eaLnBrk="0" hangingPunct="0">
              <a:defRPr sz="1200" b="1">
                <a:solidFill>
                  <a:schemeClr val="tx1"/>
                </a:solidFill>
                <a:latin typeface="Arial" charset="0"/>
                <a:ea typeface="ＭＳ Ｐゴシック" pitchFamily="-106" charset="-128"/>
              </a:defRPr>
            </a:lvl2pPr>
            <a:lvl3pPr eaLnBrk="0" hangingPunct="0">
              <a:defRPr sz="1200" b="1">
                <a:solidFill>
                  <a:schemeClr val="tx1"/>
                </a:solidFill>
                <a:latin typeface="Arial" charset="0"/>
                <a:ea typeface="ＭＳ Ｐゴシック" pitchFamily="-106" charset="-128"/>
              </a:defRPr>
            </a:lvl3pPr>
            <a:lvl4pPr eaLnBrk="0" hangingPunct="0">
              <a:defRPr sz="1200" b="1">
                <a:solidFill>
                  <a:schemeClr val="tx1"/>
                </a:solidFill>
                <a:latin typeface="Arial" charset="0"/>
                <a:ea typeface="ＭＳ Ｐゴシック" pitchFamily="-106" charset="-128"/>
              </a:defRPr>
            </a:lvl4pPr>
            <a:lvl5pPr eaLnBrk="0" hangingPunct="0">
              <a:defRPr sz="1200" b="1">
                <a:solidFill>
                  <a:schemeClr val="tx1"/>
                </a:solidFill>
                <a:latin typeface="Arial" charset="0"/>
                <a:ea typeface="ＭＳ Ｐゴシック" pitchFamily="-106" charset="-128"/>
              </a:defRPr>
            </a:lvl5pPr>
            <a:lvl6pPr marL="457200" eaLnBrk="0" fontAlgn="base" hangingPunct="0">
              <a:spcBef>
                <a:spcPct val="0"/>
              </a:spcBef>
              <a:spcAft>
                <a:spcPct val="0"/>
              </a:spcAft>
              <a:defRPr sz="1200" b="1">
                <a:solidFill>
                  <a:schemeClr val="tx1"/>
                </a:solidFill>
                <a:latin typeface="Arial" charset="0"/>
                <a:ea typeface="ＭＳ Ｐゴシック" pitchFamily="-106" charset="-128"/>
              </a:defRPr>
            </a:lvl6pPr>
            <a:lvl7pPr marL="914400" eaLnBrk="0" fontAlgn="base" hangingPunct="0">
              <a:spcBef>
                <a:spcPct val="0"/>
              </a:spcBef>
              <a:spcAft>
                <a:spcPct val="0"/>
              </a:spcAft>
              <a:defRPr sz="1200" b="1">
                <a:solidFill>
                  <a:schemeClr val="tx1"/>
                </a:solidFill>
                <a:latin typeface="Arial" charset="0"/>
                <a:ea typeface="ＭＳ Ｐゴシック" pitchFamily="-106" charset="-128"/>
              </a:defRPr>
            </a:lvl7pPr>
            <a:lvl8pPr marL="1371600" eaLnBrk="0" fontAlgn="base" hangingPunct="0">
              <a:spcBef>
                <a:spcPct val="0"/>
              </a:spcBef>
              <a:spcAft>
                <a:spcPct val="0"/>
              </a:spcAft>
              <a:defRPr sz="1200" b="1">
                <a:solidFill>
                  <a:schemeClr val="tx1"/>
                </a:solidFill>
                <a:latin typeface="Arial" charset="0"/>
                <a:ea typeface="ＭＳ Ｐゴシック" pitchFamily="-106" charset="-128"/>
              </a:defRPr>
            </a:lvl8pPr>
            <a:lvl9pPr marL="1828800" eaLnBrk="0" fontAlgn="base" hangingPunct="0">
              <a:spcBef>
                <a:spcPct val="0"/>
              </a:spcBef>
              <a:spcAft>
                <a:spcPct val="0"/>
              </a:spcAft>
              <a:defRPr sz="1200" b="1">
                <a:solidFill>
                  <a:schemeClr val="tx1"/>
                </a:solidFill>
                <a:latin typeface="Arial" charset="0"/>
                <a:ea typeface="ＭＳ Ｐゴシック" pitchFamily="-106" charset="-128"/>
              </a:defRPr>
            </a:lvl9pPr>
          </a:lstStyle>
          <a:p>
            <a:pPr eaLnBrk="1" hangingPunct="1"/>
            <a:r>
              <a:rPr lang="en-US" sz="800"/>
              <a:t>© Michael H. Crosby 2009</a:t>
            </a:r>
          </a:p>
        </p:txBody>
      </p:sp>
    </p:spTree>
    <p:extLst>
      <p:ext uri="{BB962C8B-B14F-4D97-AF65-F5344CB8AC3E}">
        <p14:creationId xmlns:p14="http://schemas.microsoft.com/office/powerpoint/2010/main" val="551698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p:bldP spid="266" grpId="0" autoUpdateAnimBg="0"/>
      <p:bldP spid="267" grpId="0" animBg="1"/>
      <p:bldP spid="268" grpId="0" autoUpdateAnimBg="0"/>
      <p:bldP spid="269" grpId="0" animBg="1"/>
      <p:bldP spid="27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25"/>
            <a:ext cx="10058400" cy="860425"/>
          </a:xfrm>
        </p:spPr>
        <p:txBody>
          <a:bodyPr>
            <a:normAutofit/>
          </a:bodyPr>
          <a:lstStyle/>
          <a:p>
            <a:r>
              <a:rPr lang="en-US" b="1" dirty="0" smtClean="0">
                <a:solidFill>
                  <a:srgbClr val="0000CC"/>
                </a:solidFill>
              </a:rPr>
              <a:t>MOVING FROM NEWTON TO QUANTUM</a:t>
            </a:r>
            <a:endParaRPr lang="en-US" b="1" dirty="0">
              <a:solidFill>
                <a:srgbClr val="0000CC"/>
              </a:solidFill>
            </a:endParaRPr>
          </a:p>
        </p:txBody>
      </p:sp>
      <p:sp>
        <p:nvSpPr>
          <p:cNvPr id="3" name="Subtitle 2"/>
          <p:cNvSpPr>
            <a:spLocks noGrp="1"/>
          </p:cNvSpPr>
          <p:nvPr>
            <p:ph type="subTitle" idx="1"/>
          </p:nvPr>
        </p:nvSpPr>
        <p:spPr>
          <a:xfrm>
            <a:off x="76204" y="762000"/>
            <a:ext cx="9982200" cy="6096000"/>
          </a:xfrm>
        </p:spPr>
        <p:txBody>
          <a:bodyPr>
            <a:noAutofit/>
          </a:bodyPr>
          <a:lstStyle/>
          <a:p>
            <a:pPr algn="l"/>
            <a:r>
              <a:rPr lang="en-US" sz="3600" dirty="0" smtClean="0">
                <a:solidFill>
                  <a:schemeClr val="tx1"/>
                </a:solidFill>
              </a:rPr>
              <a:t>Instead of a mechanistic worldview flowing from Newtonian physics, “quantum theory has abolished the notion of fundamentally separated objects. [It] has introduced the concept of the participator to replace that of the observer, and may even find it necessary include human consciousness in its des-</a:t>
            </a:r>
            <a:r>
              <a:rPr lang="en-US" sz="3600" dirty="0" err="1" smtClean="0">
                <a:solidFill>
                  <a:schemeClr val="tx1"/>
                </a:solidFill>
              </a:rPr>
              <a:t>cription</a:t>
            </a:r>
            <a:r>
              <a:rPr lang="en-US" sz="3600" dirty="0" smtClean="0">
                <a:solidFill>
                  <a:schemeClr val="tx1"/>
                </a:solidFill>
              </a:rPr>
              <a:t> of the world. </a:t>
            </a:r>
            <a:r>
              <a:rPr lang="en-US" sz="3600" b="1" dirty="0" smtClean="0">
                <a:solidFill>
                  <a:srgbClr val="0000CC"/>
                </a:solidFill>
              </a:rPr>
              <a:t>It has come to see the </a:t>
            </a:r>
            <a:r>
              <a:rPr lang="en-US" sz="3600" b="1" dirty="0" err="1" smtClean="0">
                <a:solidFill>
                  <a:srgbClr val="0000CC"/>
                </a:solidFill>
              </a:rPr>
              <a:t>uni</a:t>
            </a:r>
            <a:r>
              <a:rPr lang="en-US" sz="3600" b="1" dirty="0" smtClean="0">
                <a:solidFill>
                  <a:srgbClr val="0000CC"/>
                </a:solidFill>
              </a:rPr>
              <a:t>-verse as an interconnected web of physical and mental relations where parts are only defined through their connections to the whole</a:t>
            </a:r>
            <a:r>
              <a:rPr lang="en-US" sz="3600" dirty="0" smtClean="0">
                <a:solidFill>
                  <a:schemeClr val="tx1"/>
                </a:solidFill>
              </a:rPr>
              <a:t>.”</a:t>
            </a:r>
            <a:r>
              <a:rPr lang="en-US" sz="2400" dirty="0" smtClean="0">
                <a:solidFill>
                  <a:schemeClr val="tx1"/>
                </a:solidFill>
              </a:rPr>
              <a:t> </a:t>
            </a:r>
          </a:p>
          <a:p>
            <a:pPr algn="l"/>
            <a:r>
              <a:rPr lang="en-US" sz="2400" dirty="0">
                <a:solidFill>
                  <a:schemeClr val="tx1"/>
                </a:solidFill>
              </a:rPr>
              <a:t>	</a:t>
            </a:r>
            <a:r>
              <a:rPr lang="en-US" sz="2400" dirty="0" smtClean="0">
                <a:solidFill>
                  <a:schemeClr val="tx1"/>
                </a:solidFill>
              </a:rPr>
              <a:t>     </a:t>
            </a:r>
            <a:r>
              <a:rPr lang="en-US" sz="2400" dirty="0" err="1" smtClean="0">
                <a:solidFill>
                  <a:schemeClr val="tx1"/>
                </a:solidFill>
              </a:rPr>
              <a:t>Fritjof</a:t>
            </a:r>
            <a:r>
              <a:rPr lang="en-US" sz="2400" dirty="0" smtClean="0">
                <a:solidFill>
                  <a:schemeClr val="tx1"/>
                </a:solidFill>
              </a:rPr>
              <a:t> Capra, </a:t>
            </a:r>
            <a:r>
              <a:rPr lang="en-US" sz="2400" i="1" dirty="0" smtClean="0">
                <a:solidFill>
                  <a:schemeClr val="tx1"/>
                </a:solidFill>
              </a:rPr>
              <a:t>The Tau of Physics </a:t>
            </a:r>
            <a:r>
              <a:rPr lang="en-US" sz="2400" dirty="0" smtClean="0">
                <a:solidFill>
                  <a:schemeClr val="tx1"/>
                </a:solidFill>
              </a:rPr>
              <a:t>(Berkeley, CA: Shambala, 1975), 142.</a:t>
            </a:r>
            <a:endParaRPr lang="en-US" sz="3600" dirty="0">
              <a:solidFill>
                <a:schemeClr val="tx1"/>
              </a:solidFill>
            </a:endParaRPr>
          </a:p>
        </p:txBody>
      </p:sp>
    </p:spTree>
    <p:extLst>
      <p:ext uri="{BB962C8B-B14F-4D97-AF65-F5344CB8AC3E}">
        <p14:creationId xmlns:p14="http://schemas.microsoft.com/office/powerpoint/2010/main" val="2330166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6858000"/>
          </a:xfrm>
        </p:spPr>
        <p:txBody>
          <a:bodyPr>
            <a:normAutofit fontScale="90000"/>
          </a:bodyPr>
          <a:lstStyle/>
          <a:p>
            <a:pPr algn="l"/>
            <a:r>
              <a:rPr lang="en-US" sz="3100" b="1" dirty="0" smtClean="0"/>
              <a:t>“Some </a:t>
            </a:r>
            <a:r>
              <a:rPr lang="en-US" sz="3100" b="1" dirty="0"/>
              <a:t>people </a:t>
            </a:r>
            <a:r>
              <a:rPr lang="en-US" sz="3100" b="1" dirty="0" smtClean="0"/>
              <a:t>assume </a:t>
            </a:r>
            <a:r>
              <a:rPr lang="en-US" sz="3100" b="1" dirty="0"/>
              <a:t>that economic growth, encouraged by a free market, will inevitably </a:t>
            </a:r>
            <a:r>
              <a:rPr lang="en-US" sz="3100" b="1" dirty="0" smtClean="0"/>
              <a:t>bring about </a:t>
            </a:r>
            <a:r>
              <a:rPr lang="en-US" sz="3100" b="1" dirty="0"/>
              <a:t>greater justice and inclusiveness in the world. This opinion, which has never been confirmed by the facts, expresses </a:t>
            </a:r>
            <a:r>
              <a:rPr lang="en-US" sz="3100" b="1" dirty="0" smtClean="0"/>
              <a:t>a naïve trust </a:t>
            </a:r>
            <a:r>
              <a:rPr lang="en-US" sz="3100" b="1" dirty="0"/>
              <a:t>in the </a:t>
            </a:r>
            <a:r>
              <a:rPr lang="en-US" sz="3100" b="1" dirty="0" smtClean="0"/>
              <a:t>goodness </a:t>
            </a:r>
            <a:r>
              <a:rPr lang="en-US" sz="3100" b="1" dirty="0"/>
              <a:t>of those wielding economic power and in the </a:t>
            </a:r>
            <a:r>
              <a:rPr lang="en-US" sz="3100" b="1" dirty="0" err="1"/>
              <a:t>sacralized</a:t>
            </a:r>
            <a:r>
              <a:rPr lang="en-US" sz="3100" b="1" dirty="0"/>
              <a:t> workings of the prevailing economic system. Meanwhile, the excluded are still waiting. </a:t>
            </a:r>
            <a:r>
              <a:rPr lang="en-US" sz="3100" b="1" dirty="0">
                <a:solidFill>
                  <a:srgbClr val="0000CC"/>
                </a:solidFill>
              </a:rPr>
              <a:t>To sustain a lifestyle which excludes </a:t>
            </a:r>
            <a:r>
              <a:rPr lang="en-US" sz="3100" b="1" dirty="0" smtClean="0">
                <a:solidFill>
                  <a:srgbClr val="0000CC"/>
                </a:solidFill>
              </a:rPr>
              <a:t>others a </a:t>
            </a:r>
            <a:r>
              <a:rPr lang="en-US" sz="3100" b="1" dirty="0">
                <a:solidFill>
                  <a:srgbClr val="0000CC"/>
                </a:solidFill>
              </a:rPr>
              <a:t>globalization of indifference has developed. Almost without being aware of it, we end up being incapable of </a:t>
            </a:r>
            <a:r>
              <a:rPr lang="en-US" sz="3100" b="1" dirty="0" smtClean="0">
                <a:solidFill>
                  <a:srgbClr val="0000CC"/>
                </a:solidFill>
              </a:rPr>
              <a:t>feeling </a:t>
            </a:r>
            <a:r>
              <a:rPr lang="en-US" sz="3100" b="1" dirty="0">
                <a:solidFill>
                  <a:srgbClr val="0000CC"/>
                </a:solidFill>
              </a:rPr>
              <a:t>compassion at the outcry of the poor, weeping for other people’s pain, and feeling a need to help them</a:t>
            </a:r>
            <a:r>
              <a:rPr lang="en-US" sz="3100" b="1" dirty="0"/>
              <a:t>, as though all this were someone else’s responsibility and not our own. The culture of prosperity deadens us; we are thrilled if the market offers us something new to purchase. In the meantime all those lives stunted for lack of opportunity seem a mere spectacle; they fail to move </a:t>
            </a:r>
            <a:r>
              <a:rPr lang="en-US" sz="3100" b="1" dirty="0" smtClean="0"/>
              <a:t>us.”  </a:t>
            </a:r>
            <a:r>
              <a:rPr lang="en-US" sz="2400" dirty="0" smtClean="0"/>
              <a:t>Pope Francis, </a:t>
            </a:r>
            <a:r>
              <a:rPr lang="en-US" sz="2400" i="1" dirty="0" err="1" smtClean="0"/>
              <a:t>Evangelii</a:t>
            </a:r>
            <a:r>
              <a:rPr lang="en-US" sz="2400" i="1" dirty="0" smtClean="0"/>
              <a:t> </a:t>
            </a:r>
            <a:r>
              <a:rPr lang="en-US" sz="2400" i="1" dirty="0" err="1" smtClean="0"/>
              <a:t>Gaudium</a:t>
            </a:r>
            <a:r>
              <a:rPr lang="en-US" sz="2400" dirty="0" smtClean="0"/>
              <a:t>, 54.</a:t>
            </a:r>
            <a:endParaRPr lang="en-US" sz="2400" dirty="0"/>
          </a:p>
        </p:txBody>
      </p:sp>
    </p:spTree>
    <p:extLst>
      <p:ext uri="{BB962C8B-B14F-4D97-AF65-F5344CB8AC3E}">
        <p14:creationId xmlns:p14="http://schemas.microsoft.com/office/powerpoint/2010/main" val="3029550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09625"/>
            <a:ext cx="9753600"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10058400" cy="830997"/>
          </a:xfrm>
          <a:prstGeom prst="rect">
            <a:avLst/>
          </a:prstGeom>
          <a:noFill/>
        </p:spPr>
        <p:txBody>
          <a:bodyPr wrap="square" rtlCol="0">
            <a:spAutoFit/>
          </a:bodyPr>
          <a:lstStyle/>
          <a:p>
            <a:pPr algn="ctr"/>
            <a:r>
              <a:rPr lang="en-US" sz="4800" b="1" dirty="0" smtClean="0">
                <a:solidFill>
                  <a:srgbClr val="0000CC"/>
                </a:solidFill>
              </a:rPr>
              <a:t>RANA PLAZA COLLAPSE, MAY 22, 2013</a:t>
            </a:r>
            <a:endParaRPr lang="en-US" sz="4800" b="1" dirty="0">
              <a:solidFill>
                <a:srgbClr val="0000CC"/>
              </a:solidFill>
            </a:endParaRPr>
          </a:p>
        </p:txBody>
      </p:sp>
    </p:spTree>
    <p:extLst>
      <p:ext uri="{BB962C8B-B14F-4D97-AF65-F5344CB8AC3E}">
        <p14:creationId xmlns:p14="http://schemas.microsoft.com/office/powerpoint/2010/main" val="1772774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5" name="Shape 75" descr="Rana Plaza.jpg"/>
          <p:cNvPicPr preferRelativeResize="0"/>
          <p:nvPr/>
        </p:nvPicPr>
        <p:blipFill>
          <a:blip r:embed="rId3">
            <a:alphaModFix/>
          </a:blip>
          <a:stretch>
            <a:fillRect/>
          </a:stretch>
        </p:blipFill>
        <p:spPr>
          <a:xfrm>
            <a:off x="2057400" y="1"/>
            <a:ext cx="8001000" cy="6857996"/>
          </a:xfrm>
          <a:prstGeom prst="rect">
            <a:avLst/>
          </a:prstGeom>
          <a:noFill/>
          <a:ln>
            <a:noFill/>
          </a:ln>
        </p:spPr>
      </p:pic>
      <p:sp>
        <p:nvSpPr>
          <p:cNvPr id="2" name="TextBox 1"/>
          <p:cNvSpPr txBox="1"/>
          <p:nvPr/>
        </p:nvSpPr>
        <p:spPr>
          <a:xfrm>
            <a:off x="0" y="0"/>
            <a:ext cx="1981200" cy="6986528"/>
          </a:xfrm>
          <a:prstGeom prst="rect">
            <a:avLst/>
          </a:prstGeom>
          <a:noFill/>
        </p:spPr>
        <p:txBody>
          <a:bodyPr wrap="square" rtlCol="0">
            <a:spAutoFit/>
          </a:bodyPr>
          <a:lstStyle/>
          <a:p>
            <a:r>
              <a:rPr lang="en-US" sz="3200" dirty="0" smtClean="0"/>
              <a:t>1,129 human beings who worked at Rana Plaza died that day, leaving behind their families and loved ones.</a:t>
            </a:r>
            <a:endParaRPr lang="en-US" sz="3200" dirty="0"/>
          </a:p>
        </p:txBody>
      </p:sp>
    </p:spTree>
    <p:extLst>
      <p:ext uri="{BB962C8B-B14F-4D97-AF65-F5344CB8AC3E}">
        <p14:creationId xmlns:p14="http://schemas.microsoft.com/office/powerpoint/2010/main" val="3810769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42870" y="0"/>
            <a:ext cx="9372660" cy="763600"/>
          </a:xfrm>
          <a:prstGeom prst="rect">
            <a:avLst/>
          </a:prstGeom>
        </p:spPr>
        <p:txBody>
          <a:bodyPr lIns="108247" tIns="108247" rIns="108247" bIns="108247" anchor="t" anchorCtr="0">
            <a:noAutofit/>
          </a:bodyPr>
          <a:lstStyle/>
          <a:p>
            <a:r>
              <a:rPr lang="en" b="1" dirty="0" smtClean="0">
                <a:solidFill>
                  <a:srgbClr val="0000CC"/>
                </a:solidFill>
              </a:rPr>
              <a:t>HUMAN TRAFFICKING</a:t>
            </a:r>
            <a:br>
              <a:rPr lang="en" b="1" dirty="0" smtClean="0">
                <a:solidFill>
                  <a:srgbClr val="0000CC"/>
                </a:solidFill>
              </a:rPr>
            </a:br>
            <a:endParaRPr b="1" dirty="0">
              <a:solidFill>
                <a:srgbClr val="0000CC"/>
              </a:solidFill>
            </a:endParaRPr>
          </a:p>
        </p:txBody>
      </p:sp>
      <p:sp>
        <p:nvSpPr>
          <p:cNvPr id="120" name="Shape 120"/>
          <p:cNvSpPr txBox="1">
            <a:spLocks noGrp="1"/>
          </p:cNvSpPr>
          <p:nvPr>
            <p:ph type="body" idx="1"/>
          </p:nvPr>
        </p:nvSpPr>
        <p:spPr>
          <a:xfrm>
            <a:off x="-228600" y="762000"/>
            <a:ext cx="10287000" cy="6096000"/>
          </a:xfrm>
          <a:prstGeom prst="rect">
            <a:avLst/>
          </a:prstGeom>
        </p:spPr>
        <p:txBody>
          <a:bodyPr lIns="108247" tIns="108247" rIns="108247" bIns="108247" anchor="t" anchorCtr="0">
            <a:noAutofit/>
          </a:bodyPr>
          <a:lstStyle/>
          <a:p>
            <a:pPr marL="466192" indent="-285750">
              <a:buClr>
                <a:srgbClr val="000000"/>
              </a:buClr>
              <a:buSzPct val="100000"/>
            </a:pPr>
            <a:r>
              <a:rPr lang="en" sz="2400" b="1" dirty="0">
                <a:solidFill>
                  <a:schemeClr val="dk1"/>
                </a:solidFill>
                <a:latin typeface="Georgia"/>
                <a:ea typeface="Georgia"/>
                <a:cs typeface="Georgia"/>
                <a:sym typeface="Georgia"/>
              </a:rPr>
              <a:t>D</a:t>
            </a:r>
            <a:r>
              <a:rPr lang="en" sz="2400" b="1" dirty="0" smtClean="0">
                <a:solidFill>
                  <a:schemeClr val="dk1"/>
                </a:solidFill>
                <a:latin typeface="Georgia"/>
                <a:ea typeface="Georgia"/>
                <a:cs typeface="Georgia"/>
                <a:sym typeface="Georgia"/>
              </a:rPr>
              <a:t>efinition:</a:t>
            </a:r>
            <a:r>
              <a:rPr lang="en" sz="2400" dirty="0" smtClean="0">
                <a:solidFill>
                  <a:schemeClr val="dk1"/>
                </a:solidFill>
                <a:latin typeface="Georgia"/>
                <a:ea typeface="Georgia"/>
                <a:cs typeface="Georgia"/>
                <a:sym typeface="Georgia"/>
              </a:rPr>
              <a:t> </a:t>
            </a:r>
            <a:r>
              <a:rPr lang="en" sz="2400" dirty="0">
                <a:solidFill>
                  <a:schemeClr val="dk1"/>
                </a:solidFill>
                <a:latin typeface="Georgia"/>
                <a:ea typeface="Georgia"/>
                <a:cs typeface="Georgia"/>
                <a:sym typeface="Georgia"/>
              </a:rPr>
              <a:t>The act of recruiting, harboring, transporting, providing or obtaining a person for compelled labor or commercial sex </a:t>
            </a:r>
            <a:r>
              <a:rPr lang="en" sz="2400" dirty="0" smtClean="0">
                <a:solidFill>
                  <a:schemeClr val="dk1"/>
                </a:solidFill>
                <a:latin typeface="Georgia"/>
                <a:ea typeface="Georgia"/>
                <a:cs typeface="Georgia"/>
                <a:sym typeface="Georgia"/>
              </a:rPr>
              <a:t>through force</a:t>
            </a:r>
            <a:r>
              <a:rPr lang="en" sz="2400" dirty="0">
                <a:solidFill>
                  <a:schemeClr val="dk1"/>
                </a:solidFill>
                <a:latin typeface="Georgia"/>
                <a:ea typeface="Georgia"/>
                <a:cs typeface="Georgia"/>
                <a:sym typeface="Georgia"/>
              </a:rPr>
              <a:t>, fraud or coercion. Movement </a:t>
            </a:r>
            <a:r>
              <a:rPr lang="en" sz="2400" dirty="0" smtClean="0">
                <a:solidFill>
                  <a:schemeClr val="dk1"/>
                </a:solidFill>
                <a:latin typeface="Georgia"/>
                <a:ea typeface="Georgia"/>
                <a:cs typeface="Georgia"/>
                <a:sym typeface="Georgia"/>
              </a:rPr>
              <a:t>not </a:t>
            </a:r>
            <a:r>
              <a:rPr lang="en" sz="2400" dirty="0">
                <a:solidFill>
                  <a:schemeClr val="dk1"/>
                </a:solidFill>
                <a:latin typeface="Georgia"/>
                <a:ea typeface="Georgia"/>
                <a:cs typeface="Georgia"/>
                <a:sym typeface="Georgia"/>
              </a:rPr>
              <a:t>required; </a:t>
            </a:r>
            <a:r>
              <a:rPr lang="en" sz="2400" dirty="0" smtClean="0">
                <a:solidFill>
                  <a:schemeClr val="dk1"/>
                </a:solidFill>
                <a:latin typeface="Georgia"/>
                <a:ea typeface="Georgia"/>
                <a:cs typeface="Georgia"/>
                <a:sym typeface="Georgia"/>
              </a:rPr>
              <a:t>can happen “in town” </a:t>
            </a:r>
          </a:p>
          <a:p>
            <a:pPr marL="466192" indent="-285750">
              <a:buClr>
                <a:srgbClr val="000000"/>
              </a:buClr>
              <a:buSzPct val="100000"/>
            </a:pPr>
            <a:r>
              <a:rPr lang="en" sz="2400" b="1" dirty="0" smtClean="0">
                <a:solidFill>
                  <a:schemeClr val="dk1"/>
                </a:solidFill>
                <a:latin typeface="Georgia"/>
                <a:ea typeface="Georgia"/>
                <a:cs typeface="Georgia"/>
                <a:sym typeface="Georgia"/>
              </a:rPr>
              <a:t>Layers of Exploitation: </a:t>
            </a:r>
            <a:r>
              <a:rPr lang="en" sz="2400" dirty="0" smtClean="0">
                <a:solidFill>
                  <a:schemeClr val="dk1"/>
                </a:solidFill>
                <a:latin typeface="Georgia"/>
                <a:ea typeface="Georgia"/>
                <a:cs typeface="Georgia"/>
                <a:sym typeface="Georgia"/>
              </a:rPr>
              <a:t>Sexual </a:t>
            </a:r>
            <a:r>
              <a:rPr lang="en" sz="2400" dirty="0">
                <a:solidFill>
                  <a:schemeClr val="dk1"/>
                </a:solidFill>
                <a:latin typeface="Georgia"/>
                <a:ea typeface="Georgia"/>
                <a:cs typeface="Georgia"/>
                <a:sym typeface="Georgia"/>
              </a:rPr>
              <a:t>exploitation and forced labor </a:t>
            </a:r>
            <a:r>
              <a:rPr lang="en" sz="2400" dirty="0" smtClean="0">
                <a:solidFill>
                  <a:schemeClr val="dk1"/>
                </a:solidFill>
                <a:latin typeface="Georgia"/>
                <a:ea typeface="Georgia"/>
                <a:cs typeface="Georgia"/>
                <a:sym typeface="Georgia"/>
              </a:rPr>
              <a:t>most </a:t>
            </a:r>
            <a:r>
              <a:rPr lang="en" sz="2400" dirty="0">
                <a:solidFill>
                  <a:schemeClr val="dk1"/>
                </a:solidFill>
                <a:latin typeface="Georgia"/>
                <a:ea typeface="Georgia"/>
                <a:cs typeface="Georgia"/>
                <a:sym typeface="Georgia"/>
              </a:rPr>
              <a:t>common </a:t>
            </a:r>
            <a:r>
              <a:rPr lang="en" sz="2400" dirty="0" smtClean="0">
                <a:solidFill>
                  <a:schemeClr val="dk1"/>
                </a:solidFill>
                <a:latin typeface="Georgia"/>
                <a:ea typeface="Georgia"/>
                <a:cs typeface="Georgia"/>
                <a:sym typeface="Georgia"/>
              </a:rPr>
              <a:t>forms. Other </a:t>
            </a:r>
            <a:r>
              <a:rPr lang="en" sz="2400" dirty="0">
                <a:solidFill>
                  <a:schemeClr val="dk1"/>
                </a:solidFill>
                <a:latin typeface="Georgia"/>
                <a:ea typeface="Georgia"/>
                <a:cs typeface="Georgia"/>
                <a:sym typeface="Georgia"/>
              </a:rPr>
              <a:t>under-reported forms of exploitation: domestic servitude, forced marriage, organ removal, </a:t>
            </a:r>
            <a:r>
              <a:rPr lang="en" sz="2400" dirty="0" smtClean="0">
                <a:solidFill>
                  <a:schemeClr val="dk1"/>
                </a:solidFill>
                <a:latin typeface="Georgia"/>
                <a:ea typeface="Georgia"/>
                <a:cs typeface="Georgia"/>
                <a:sym typeface="Georgia"/>
              </a:rPr>
              <a:t>exploiting children to beg.</a:t>
            </a:r>
          </a:p>
          <a:p>
            <a:pPr marL="466192" indent="-285750">
              <a:buClr>
                <a:srgbClr val="000000"/>
              </a:buClr>
              <a:buSzPct val="100000"/>
            </a:pPr>
            <a:r>
              <a:rPr lang="en" sz="2400" b="1" dirty="0" smtClean="0">
                <a:solidFill>
                  <a:schemeClr val="dk1"/>
                </a:solidFill>
                <a:latin typeface="Georgia"/>
                <a:ea typeface="Georgia"/>
                <a:cs typeface="Georgia"/>
                <a:sym typeface="Georgia"/>
              </a:rPr>
              <a:t>Causes </a:t>
            </a:r>
            <a:r>
              <a:rPr lang="en" sz="2400" b="1" dirty="0">
                <a:solidFill>
                  <a:schemeClr val="dk1"/>
                </a:solidFill>
                <a:latin typeface="Georgia"/>
                <a:ea typeface="Georgia"/>
                <a:cs typeface="Georgia"/>
                <a:sym typeface="Georgia"/>
              </a:rPr>
              <a:t>of trafficking: </a:t>
            </a:r>
            <a:r>
              <a:rPr lang="en" sz="2400" dirty="0" smtClean="0">
                <a:solidFill>
                  <a:schemeClr val="dk1"/>
                </a:solidFill>
                <a:latin typeface="Georgia"/>
                <a:ea typeface="Georgia"/>
                <a:cs typeface="Georgia"/>
                <a:sym typeface="Georgia"/>
              </a:rPr>
              <a:t>Complex</a:t>
            </a:r>
            <a:r>
              <a:rPr lang="en" sz="2400" dirty="0">
                <a:solidFill>
                  <a:schemeClr val="dk1"/>
                </a:solidFill>
                <a:latin typeface="Georgia"/>
                <a:ea typeface="Georgia"/>
                <a:cs typeface="Georgia"/>
                <a:sym typeface="Georgia"/>
              </a:rPr>
              <a:t>, interlinked </a:t>
            </a:r>
            <a:r>
              <a:rPr lang="en" sz="2400" dirty="0" smtClean="0">
                <a:solidFill>
                  <a:schemeClr val="dk1"/>
                </a:solidFill>
                <a:latin typeface="Georgia"/>
                <a:ea typeface="Georgia"/>
                <a:cs typeface="Georgia"/>
                <a:sym typeface="Georgia"/>
              </a:rPr>
              <a:t>causes: economic</a:t>
            </a:r>
            <a:r>
              <a:rPr lang="en" sz="2400" dirty="0">
                <a:solidFill>
                  <a:schemeClr val="dk1"/>
                </a:solidFill>
                <a:latin typeface="Georgia"/>
                <a:ea typeface="Georgia"/>
                <a:cs typeface="Georgia"/>
                <a:sym typeface="Georgia"/>
              </a:rPr>
              <a:t>, social and political factors, not only poverty, but corruption, civil unrest, a weak government, lack of access to education or jobs, family disruption or dysfunction, lack of human rights, or economic </a:t>
            </a:r>
            <a:r>
              <a:rPr lang="en" sz="2400" dirty="0" smtClean="0">
                <a:solidFill>
                  <a:schemeClr val="dk1"/>
                </a:solidFill>
                <a:latin typeface="Georgia"/>
                <a:ea typeface="Georgia"/>
                <a:cs typeface="Georgia"/>
                <a:sym typeface="Georgia"/>
              </a:rPr>
              <a:t>disruptions.</a:t>
            </a:r>
          </a:p>
          <a:p>
            <a:pPr marL="466192" indent="-285750">
              <a:buClr>
                <a:srgbClr val="000000"/>
              </a:buClr>
              <a:buSzPct val="100000"/>
            </a:pPr>
            <a:r>
              <a:rPr lang="en" sz="2400" b="1" dirty="0" smtClean="0">
                <a:solidFill>
                  <a:schemeClr val="dk1"/>
                </a:solidFill>
                <a:latin typeface="Georgia"/>
                <a:ea typeface="Georgia"/>
                <a:cs typeface="Georgia"/>
                <a:sym typeface="Georgia"/>
              </a:rPr>
              <a:t>Profit over People: </a:t>
            </a:r>
            <a:r>
              <a:rPr lang="en" sz="2400" dirty="0" smtClean="0">
                <a:solidFill>
                  <a:schemeClr val="dk1"/>
                </a:solidFill>
                <a:latin typeface="Georgia"/>
                <a:ea typeface="Georgia"/>
                <a:cs typeface="Georgia"/>
                <a:sym typeface="Georgia"/>
              </a:rPr>
              <a:t>A </a:t>
            </a:r>
            <a:r>
              <a:rPr lang="en" sz="2400" dirty="0">
                <a:solidFill>
                  <a:schemeClr val="dk1"/>
                </a:solidFill>
                <a:latin typeface="Georgia"/>
                <a:ea typeface="Georgia"/>
                <a:cs typeface="Georgia"/>
                <a:sym typeface="Georgia"/>
              </a:rPr>
              <a:t>report from the </a:t>
            </a:r>
            <a:r>
              <a:rPr lang="en" sz="2400" dirty="0">
                <a:solidFill>
                  <a:srgbClr val="00B5E2"/>
                </a:solidFill>
                <a:latin typeface="Georgia"/>
                <a:ea typeface="Georgia"/>
                <a:cs typeface="Georgia"/>
                <a:sym typeface="Georgia"/>
                <a:hlinkClick r:id="rId3"/>
              </a:rPr>
              <a:t>ILO </a:t>
            </a:r>
            <a:r>
              <a:rPr lang="en" sz="2400" dirty="0">
                <a:solidFill>
                  <a:schemeClr val="dk1"/>
                </a:solidFill>
                <a:latin typeface="Georgia"/>
                <a:ea typeface="Georgia"/>
                <a:cs typeface="Georgia"/>
                <a:sym typeface="Georgia"/>
              </a:rPr>
              <a:t>says forced labor generates $150 billion in illegal profits per </a:t>
            </a:r>
            <a:r>
              <a:rPr lang="en" sz="2400" dirty="0" smtClean="0">
                <a:solidFill>
                  <a:schemeClr val="dk1"/>
                </a:solidFill>
                <a:latin typeface="Georgia"/>
                <a:ea typeface="Georgia"/>
                <a:cs typeface="Georgia"/>
                <a:sym typeface="Georgia"/>
              </a:rPr>
              <a:t>year.</a:t>
            </a:r>
          </a:p>
          <a:p>
            <a:pPr marL="466192" indent="-285750">
              <a:buClr>
                <a:srgbClr val="000000"/>
              </a:buClr>
              <a:buSzPct val="100000"/>
            </a:pPr>
            <a:r>
              <a:rPr lang="en" sz="2400" b="1" dirty="0" smtClean="0">
                <a:solidFill>
                  <a:schemeClr val="dk1"/>
                </a:solidFill>
                <a:latin typeface="Georgia"/>
                <a:ea typeface="Georgia"/>
                <a:cs typeface="Georgia"/>
                <a:sym typeface="Georgia"/>
              </a:rPr>
              <a:t>Nowhere </a:t>
            </a:r>
            <a:r>
              <a:rPr lang="en" sz="2400" b="1" dirty="0">
                <a:solidFill>
                  <a:schemeClr val="dk1"/>
                </a:solidFill>
                <a:latin typeface="Georgia"/>
                <a:ea typeface="Georgia"/>
                <a:cs typeface="Georgia"/>
                <a:sym typeface="Georgia"/>
              </a:rPr>
              <a:t>on the planet is free of </a:t>
            </a:r>
            <a:r>
              <a:rPr lang="en" sz="2400" b="1" dirty="0" smtClean="0">
                <a:solidFill>
                  <a:schemeClr val="dk1"/>
                </a:solidFill>
                <a:latin typeface="Georgia"/>
                <a:ea typeface="Georgia"/>
                <a:cs typeface="Georgia"/>
                <a:sym typeface="Georgia"/>
              </a:rPr>
              <a:t>trafficking</a:t>
            </a:r>
            <a:r>
              <a:rPr lang="en" sz="2400" dirty="0" smtClean="0">
                <a:solidFill>
                  <a:schemeClr val="dk1"/>
                </a:solidFill>
                <a:latin typeface="Georgia"/>
                <a:ea typeface="Georgia"/>
                <a:cs typeface="Georgia"/>
                <a:sym typeface="Georgia"/>
              </a:rPr>
              <a:t>.</a:t>
            </a:r>
          </a:p>
          <a:p>
            <a:pPr marL="466192" indent="-285750">
              <a:buClr>
                <a:srgbClr val="000000"/>
              </a:buClr>
              <a:buSzPct val="100000"/>
            </a:pPr>
            <a:r>
              <a:rPr lang="en" sz="2400" b="1" dirty="0" smtClean="0">
                <a:solidFill>
                  <a:schemeClr val="dk1"/>
                </a:solidFill>
                <a:latin typeface="Georgia"/>
                <a:ea typeface="Georgia"/>
                <a:cs typeface="Georgia"/>
                <a:sym typeface="Georgia"/>
              </a:rPr>
              <a:t>Migrants Benefitting Corporations: </a:t>
            </a:r>
            <a:r>
              <a:rPr lang="en" sz="2400" dirty="0" smtClean="0">
                <a:solidFill>
                  <a:schemeClr val="dk1"/>
                </a:solidFill>
                <a:latin typeface="Georgia"/>
                <a:ea typeface="Georgia"/>
                <a:cs typeface="Georgia"/>
                <a:sym typeface="Georgia"/>
              </a:rPr>
              <a:t>Syrian refugees working in Turkish garment factories. Editorial, </a:t>
            </a:r>
            <a:r>
              <a:rPr lang="en" sz="2400" i="1" dirty="0" smtClean="0">
                <a:solidFill>
                  <a:schemeClr val="dk1"/>
                </a:solidFill>
                <a:latin typeface="Georgia"/>
                <a:ea typeface="Georgia"/>
                <a:cs typeface="Georgia"/>
                <a:sym typeface="Georgia"/>
              </a:rPr>
              <a:t>The New York Times, </a:t>
            </a:r>
            <a:r>
              <a:rPr lang="en" sz="2400" dirty="0" smtClean="0">
                <a:solidFill>
                  <a:schemeClr val="dk1"/>
                </a:solidFill>
                <a:latin typeface="Georgia"/>
                <a:ea typeface="Georgia"/>
                <a:cs typeface="Georgia"/>
                <a:sym typeface="Georgia"/>
              </a:rPr>
              <a:t>03.20.17.</a:t>
            </a:r>
          </a:p>
        </p:txBody>
      </p:sp>
    </p:spTree>
    <p:extLst>
      <p:ext uri="{BB962C8B-B14F-4D97-AF65-F5344CB8AC3E}">
        <p14:creationId xmlns:p14="http://schemas.microsoft.com/office/powerpoint/2010/main" val="254343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1" name="Shape 141" descr="minimum-wage.jpg"/>
          <p:cNvPicPr preferRelativeResize="0"/>
          <p:nvPr/>
        </p:nvPicPr>
        <p:blipFill>
          <a:blip r:embed="rId3">
            <a:alphaModFix/>
          </a:blip>
          <a:stretch>
            <a:fillRect/>
          </a:stretch>
        </p:blipFill>
        <p:spPr>
          <a:xfrm>
            <a:off x="685800" y="0"/>
            <a:ext cx="8686800" cy="7010400"/>
          </a:xfrm>
          <a:prstGeom prst="rect">
            <a:avLst/>
          </a:prstGeom>
          <a:noFill/>
          <a:ln>
            <a:noFill/>
          </a:ln>
        </p:spPr>
      </p:pic>
    </p:spTree>
    <p:extLst>
      <p:ext uri="{BB962C8B-B14F-4D97-AF65-F5344CB8AC3E}">
        <p14:creationId xmlns:p14="http://schemas.microsoft.com/office/powerpoint/2010/main" val="1327592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51760" y="152400"/>
            <a:ext cx="6992040" cy="763600"/>
          </a:xfrm>
          <a:prstGeom prst="rect">
            <a:avLst/>
          </a:prstGeom>
        </p:spPr>
        <p:txBody>
          <a:bodyPr lIns="108247" tIns="108247" rIns="108247" bIns="108247" anchor="t" anchorCtr="0">
            <a:noAutofit/>
          </a:bodyPr>
          <a:lstStyle/>
          <a:p>
            <a:r>
              <a:rPr lang="en" sz="4800" b="1" dirty="0" smtClean="0">
                <a:solidFill>
                  <a:srgbClr val="0000CC"/>
                </a:solidFill>
              </a:rPr>
              <a:t>POVERTY/ LIVING WAGE</a:t>
            </a:r>
            <a:endParaRPr lang="en" sz="4800" b="1" dirty="0">
              <a:solidFill>
                <a:srgbClr val="0000CC"/>
              </a:solidFill>
            </a:endParaRPr>
          </a:p>
        </p:txBody>
      </p:sp>
      <p:pic>
        <p:nvPicPr>
          <p:cNvPr id="148" name="Shape 148"/>
          <p:cNvPicPr preferRelativeResize="0"/>
          <p:nvPr/>
        </p:nvPicPr>
        <p:blipFill>
          <a:blip r:embed="rId3">
            <a:alphaModFix/>
          </a:blip>
          <a:stretch>
            <a:fillRect/>
          </a:stretch>
        </p:blipFill>
        <p:spPr>
          <a:xfrm>
            <a:off x="967671" y="1502534"/>
            <a:ext cx="6247940" cy="5355468"/>
          </a:xfrm>
          <a:prstGeom prst="rect">
            <a:avLst/>
          </a:prstGeom>
          <a:noFill/>
          <a:ln>
            <a:noFill/>
          </a:ln>
        </p:spPr>
      </p:pic>
      <p:pic>
        <p:nvPicPr>
          <p:cNvPr id="149" name="Shape 149" descr="CCC-AsiaFloorWageInfographics72dpi-rev.jpg"/>
          <p:cNvPicPr preferRelativeResize="0"/>
          <p:nvPr/>
        </p:nvPicPr>
        <p:blipFill>
          <a:blip r:embed="rId4">
            <a:alphaModFix/>
          </a:blip>
          <a:stretch>
            <a:fillRect/>
          </a:stretch>
        </p:blipFill>
        <p:spPr>
          <a:xfrm>
            <a:off x="7305811" y="0"/>
            <a:ext cx="2752593" cy="6858000"/>
          </a:xfrm>
          <a:prstGeom prst="rect">
            <a:avLst/>
          </a:prstGeom>
          <a:noFill/>
          <a:ln>
            <a:noFill/>
          </a:ln>
        </p:spPr>
      </p:pic>
    </p:spTree>
    <p:extLst>
      <p:ext uri="{BB962C8B-B14F-4D97-AF65-F5344CB8AC3E}">
        <p14:creationId xmlns:p14="http://schemas.microsoft.com/office/powerpoint/2010/main" val="691062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6" name="Shape 216"/>
          <p:cNvPicPr preferRelativeResize="0"/>
          <p:nvPr/>
        </p:nvPicPr>
        <p:blipFill>
          <a:blip r:embed="rId3">
            <a:alphaModFix/>
          </a:blip>
          <a:stretch>
            <a:fillRect/>
          </a:stretch>
        </p:blipFill>
        <p:spPr>
          <a:xfrm>
            <a:off x="3063907" y="-457200"/>
            <a:ext cx="4403693" cy="7924800"/>
          </a:xfrm>
          <a:prstGeom prst="rect">
            <a:avLst/>
          </a:prstGeom>
          <a:noFill/>
          <a:ln>
            <a:noFill/>
          </a:ln>
        </p:spPr>
      </p:pic>
    </p:spTree>
    <p:extLst>
      <p:ext uri="{BB962C8B-B14F-4D97-AF65-F5344CB8AC3E}">
        <p14:creationId xmlns:p14="http://schemas.microsoft.com/office/powerpoint/2010/main" val="2374137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2" name="Shape 222" descr="Scorecard.jpg"/>
          <p:cNvPicPr preferRelativeResize="0"/>
          <p:nvPr/>
        </p:nvPicPr>
        <p:blipFill>
          <a:blip r:embed="rId3">
            <a:alphaModFix/>
          </a:blip>
          <a:stretch>
            <a:fillRect/>
          </a:stretch>
        </p:blipFill>
        <p:spPr>
          <a:xfrm>
            <a:off x="228600" y="0"/>
            <a:ext cx="8710342" cy="6857998"/>
          </a:xfrm>
          <a:prstGeom prst="rect">
            <a:avLst/>
          </a:prstGeom>
          <a:noFill/>
          <a:ln>
            <a:noFill/>
          </a:ln>
        </p:spPr>
      </p:pic>
    </p:spTree>
    <p:extLst>
      <p:ext uri="{BB962C8B-B14F-4D97-AF65-F5344CB8AC3E}">
        <p14:creationId xmlns:p14="http://schemas.microsoft.com/office/powerpoint/2010/main" val="3818559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81" name="Shape 181" descr="walk-in-closet-image-1.jpg"/>
          <p:cNvPicPr preferRelativeResize="0"/>
          <p:nvPr/>
        </p:nvPicPr>
        <p:blipFill>
          <a:blip r:embed="rId3">
            <a:alphaModFix/>
          </a:blip>
          <a:stretch>
            <a:fillRect/>
          </a:stretch>
        </p:blipFill>
        <p:spPr>
          <a:xfrm>
            <a:off x="2286000" y="914400"/>
            <a:ext cx="7772400" cy="6002699"/>
          </a:xfrm>
          <a:prstGeom prst="rect">
            <a:avLst/>
          </a:prstGeom>
          <a:noFill/>
          <a:ln>
            <a:noFill/>
          </a:ln>
        </p:spPr>
      </p:pic>
      <p:sp>
        <p:nvSpPr>
          <p:cNvPr id="3" name="TextBox 2"/>
          <p:cNvSpPr txBox="1"/>
          <p:nvPr/>
        </p:nvSpPr>
        <p:spPr>
          <a:xfrm>
            <a:off x="0" y="152400"/>
            <a:ext cx="10058400" cy="584775"/>
          </a:xfrm>
          <a:prstGeom prst="rect">
            <a:avLst/>
          </a:prstGeom>
          <a:noFill/>
        </p:spPr>
        <p:txBody>
          <a:bodyPr wrap="square" rtlCol="0">
            <a:spAutoFit/>
          </a:bodyPr>
          <a:lstStyle/>
          <a:p>
            <a:pPr algn="ctr"/>
            <a:r>
              <a:rPr lang="en-US" sz="3200" b="1" dirty="0" smtClean="0">
                <a:solidFill>
                  <a:srgbClr val="0000CC"/>
                </a:solidFill>
              </a:rPr>
              <a:t>THE GLOBALIZATION/LOCALIZATION OF INDIFFERENCE</a:t>
            </a:r>
            <a:endParaRPr lang="en-US" sz="3200" b="1" dirty="0">
              <a:solidFill>
                <a:srgbClr val="0000CC"/>
              </a:solidFill>
            </a:endParaRPr>
          </a:p>
        </p:txBody>
      </p:sp>
    </p:spTree>
    <p:extLst>
      <p:ext uri="{BB962C8B-B14F-4D97-AF65-F5344CB8AC3E}">
        <p14:creationId xmlns:p14="http://schemas.microsoft.com/office/powerpoint/2010/main" val="204540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90600"/>
          </a:xfrm>
        </p:spPr>
        <p:txBody>
          <a:bodyPr>
            <a:normAutofit/>
          </a:bodyPr>
          <a:lstStyle/>
          <a:p>
            <a:r>
              <a:rPr lang="en-US" b="1" dirty="0" smtClean="0">
                <a:solidFill>
                  <a:srgbClr val="0000CC"/>
                </a:solidFill>
              </a:rPr>
              <a:t>INDIFFERENCE: RESULT OF PRIVILEGE</a:t>
            </a:r>
            <a:endParaRPr lang="en-US" b="1" dirty="0">
              <a:solidFill>
                <a:srgbClr val="0000CC"/>
              </a:solidFill>
            </a:endParaRPr>
          </a:p>
        </p:txBody>
      </p:sp>
      <p:sp>
        <p:nvSpPr>
          <p:cNvPr id="3" name="Content Placeholder 2"/>
          <p:cNvSpPr>
            <a:spLocks noGrp="1"/>
          </p:cNvSpPr>
          <p:nvPr>
            <p:ph idx="1"/>
          </p:nvPr>
        </p:nvSpPr>
        <p:spPr>
          <a:xfrm>
            <a:off x="0" y="838200"/>
            <a:ext cx="9974580" cy="6019800"/>
          </a:xfrm>
        </p:spPr>
        <p:txBody>
          <a:bodyPr>
            <a:normAutofit fontScale="92500" lnSpcReduction="10000"/>
          </a:bodyPr>
          <a:lstStyle/>
          <a:p>
            <a:r>
              <a:rPr lang="en-US" dirty="0" smtClean="0"/>
              <a:t>“Where I stand is how I see.” Privilege: a right, form of access, advantage or immunity experience by or granted to one group of people without being extended to others.</a:t>
            </a:r>
          </a:p>
          <a:p>
            <a:r>
              <a:rPr lang="en-US" dirty="0" smtClean="0"/>
              <a:t>Think of where you stand from a position (and, therefore, [un]conscious perspective) of privilege (= an unearned access for self that is denied others). </a:t>
            </a:r>
          </a:p>
          <a:p>
            <a:r>
              <a:rPr lang="en-US" dirty="0" smtClean="0"/>
              <a:t>How does this impact/influence/have power over the way you see those who are not standing “with you”?</a:t>
            </a:r>
          </a:p>
          <a:p>
            <a:r>
              <a:rPr lang="en-US" dirty="0" smtClean="0"/>
              <a:t>The inability to act against the oppression from which one derives his/her power, privilege and acceptance.</a:t>
            </a:r>
          </a:p>
          <a:p>
            <a:r>
              <a:rPr lang="en-US" dirty="0" smtClean="0"/>
              <a:t>Impasse: The ([un]conscious) way(s) we fail to acknowledge the psychological, affective and emotional toll/costs dimensions of a situation.</a:t>
            </a:r>
          </a:p>
        </p:txBody>
      </p:sp>
    </p:spTree>
    <p:extLst>
      <p:ext uri="{BB962C8B-B14F-4D97-AF65-F5344CB8AC3E}">
        <p14:creationId xmlns:p14="http://schemas.microsoft.com/office/powerpoint/2010/main" val="30867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002.jpg"/>
          <p:cNvPicPr>
            <a:picLocks noChangeAspect="1"/>
          </p:cNvPicPr>
          <p:nvPr/>
        </p:nvPicPr>
        <p:blipFill>
          <a:blip r:embed="rId2" cstate="print"/>
          <a:stretch>
            <a:fillRect/>
          </a:stretch>
        </p:blipFill>
        <p:spPr>
          <a:xfrm>
            <a:off x="0" y="-381000"/>
            <a:ext cx="10058400" cy="6477000"/>
          </a:xfrm>
          <a:prstGeom prst="rect">
            <a:avLst/>
          </a:prstGeom>
        </p:spPr>
      </p:pic>
      <p:sp>
        <p:nvSpPr>
          <p:cNvPr id="2" name="TextBox 1"/>
          <p:cNvSpPr txBox="1"/>
          <p:nvPr/>
        </p:nvSpPr>
        <p:spPr>
          <a:xfrm>
            <a:off x="5562633" y="5726668"/>
            <a:ext cx="3962367" cy="369332"/>
          </a:xfrm>
          <a:prstGeom prst="rect">
            <a:avLst/>
          </a:prstGeom>
          <a:noFill/>
        </p:spPr>
        <p:txBody>
          <a:bodyPr wrap="none" rtlCol="0">
            <a:spAutoFit/>
          </a:bodyPr>
          <a:lstStyle/>
          <a:p>
            <a:r>
              <a:rPr lang="en-US" dirty="0" smtClean="0"/>
              <a:t>“We Are All Linked,” Fe Langdon Designs</a:t>
            </a:r>
            <a:endParaRPr lang="en-US" dirty="0"/>
          </a:p>
        </p:txBody>
      </p:sp>
      <p:sp>
        <p:nvSpPr>
          <p:cNvPr id="3" name="TextBox 2"/>
          <p:cNvSpPr txBox="1"/>
          <p:nvPr/>
        </p:nvSpPr>
        <p:spPr>
          <a:xfrm>
            <a:off x="1" y="6096006"/>
            <a:ext cx="10058400" cy="830997"/>
          </a:xfrm>
          <a:prstGeom prst="rect">
            <a:avLst/>
          </a:prstGeom>
          <a:noFill/>
        </p:spPr>
        <p:txBody>
          <a:bodyPr wrap="square" rtlCol="0">
            <a:spAutoFit/>
          </a:bodyPr>
          <a:lstStyle/>
          <a:p>
            <a:pPr algn="ctr"/>
            <a:r>
              <a:rPr lang="en-US" sz="4800" b="1" dirty="0" smtClean="0">
                <a:solidFill>
                  <a:srgbClr val="0000CC"/>
                </a:solidFill>
              </a:rPr>
              <a:t>OUR LIVES: A WEB OF RELATIONSHIPS</a:t>
            </a:r>
            <a:endParaRPr lang="en-US" sz="4800" b="1" dirty="0">
              <a:solidFill>
                <a:srgbClr val="0000CC"/>
              </a:solidFill>
            </a:endParaRPr>
          </a:p>
        </p:txBody>
      </p:sp>
    </p:spTree>
    <p:extLst>
      <p:ext uri="{BB962C8B-B14F-4D97-AF65-F5344CB8AC3E}">
        <p14:creationId xmlns:p14="http://schemas.microsoft.com/office/powerpoint/2010/main" val="12497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0"/>
            <a:ext cx="10058400" cy="763600"/>
          </a:xfrm>
          <a:prstGeom prst="rect">
            <a:avLst/>
          </a:prstGeom>
        </p:spPr>
        <p:txBody>
          <a:bodyPr lIns="108247" tIns="108247" rIns="108247" bIns="108247" anchor="t" anchorCtr="0">
            <a:noAutofit/>
          </a:bodyPr>
          <a:lstStyle/>
          <a:p>
            <a:r>
              <a:rPr lang="en" b="1" dirty="0" smtClean="0">
                <a:solidFill>
                  <a:srgbClr val="0000CC"/>
                </a:solidFill>
              </a:rPr>
              <a:t>WHAT CAN I/WE DO?</a:t>
            </a:r>
            <a:br>
              <a:rPr lang="en" b="1" dirty="0" smtClean="0">
                <a:solidFill>
                  <a:srgbClr val="0000CC"/>
                </a:solidFill>
              </a:rPr>
            </a:br>
            <a:endParaRPr b="1" dirty="0">
              <a:solidFill>
                <a:srgbClr val="0000CC"/>
              </a:solidFill>
            </a:endParaRPr>
          </a:p>
        </p:txBody>
      </p:sp>
      <p:sp>
        <p:nvSpPr>
          <p:cNvPr id="195" name="Shape 195"/>
          <p:cNvSpPr txBox="1">
            <a:spLocks noGrp="1"/>
          </p:cNvSpPr>
          <p:nvPr>
            <p:ph type="body" idx="1"/>
          </p:nvPr>
        </p:nvSpPr>
        <p:spPr>
          <a:xfrm>
            <a:off x="-152400" y="914400"/>
            <a:ext cx="10210800" cy="5943599"/>
          </a:xfrm>
          <a:prstGeom prst="rect">
            <a:avLst/>
          </a:prstGeom>
        </p:spPr>
        <p:txBody>
          <a:bodyPr lIns="108247" tIns="108247" rIns="108247" bIns="108247" anchor="t" anchorCtr="0">
            <a:noAutofit/>
          </a:bodyPr>
          <a:lstStyle/>
          <a:p>
            <a:pPr marL="541325" indent="-353365">
              <a:buClr>
                <a:srgbClr val="000000"/>
              </a:buClr>
              <a:buSzPct val="61111"/>
              <a:buNone/>
            </a:pPr>
            <a:r>
              <a:rPr lang="en" sz="3600" b="1" dirty="0" smtClean="0">
                <a:solidFill>
                  <a:srgbClr val="0000CC"/>
                </a:solidFill>
                <a:highlight>
                  <a:srgbClr val="FFFFFF"/>
                </a:highlight>
              </a:rPr>
              <a:t>   Make a Journey from Indifference to Compassion</a:t>
            </a:r>
            <a:endParaRPr lang="en" sz="3600" b="1" dirty="0">
              <a:solidFill>
                <a:srgbClr val="0000CC"/>
              </a:solidFill>
              <a:highlight>
                <a:srgbClr val="FFFFFF"/>
              </a:highlight>
            </a:endParaRPr>
          </a:p>
          <a:p>
            <a:pPr marL="541325" indent="-405994">
              <a:buClr>
                <a:srgbClr val="333333"/>
              </a:buClr>
              <a:buSzPct val="100000"/>
            </a:pPr>
            <a:r>
              <a:rPr lang="en" sz="4000" dirty="0">
                <a:solidFill>
                  <a:srgbClr val="333333"/>
                </a:solidFill>
                <a:highlight>
                  <a:srgbClr val="FFFFFF"/>
                </a:highlight>
              </a:rPr>
              <a:t>Unaware</a:t>
            </a:r>
          </a:p>
          <a:p>
            <a:pPr marL="541325" indent="-405994">
              <a:buClr>
                <a:srgbClr val="333333"/>
              </a:buClr>
              <a:buSzPct val="100000"/>
            </a:pPr>
            <a:r>
              <a:rPr lang="en" sz="4000" dirty="0">
                <a:solidFill>
                  <a:srgbClr val="333333"/>
                </a:solidFill>
                <a:highlight>
                  <a:srgbClr val="FFFFFF"/>
                </a:highlight>
              </a:rPr>
              <a:t>Aware</a:t>
            </a:r>
          </a:p>
          <a:p>
            <a:pPr marL="541325" indent="-405994">
              <a:buClr>
                <a:srgbClr val="333333"/>
              </a:buClr>
              <a:buSzPct val="100000"/>
            </a:pPr>
            <a:r>
              <a:rPr lang="en" sz="4000" dirty="0">
                <a:solidFill>
                  <a:srgbClr val="333333"/>
                </a:solidFill>
                <a:highlight>
                  <a:srgbClr val="FFFFFF"/>
                </a:highlight>
              </a:rPr>
              <a:t>Categorized</a:t>
            </a:r>
          </a:p>
          <a:p>
            <a:pPr marL="541325" indent="-405994">
              <a:buClr>
                <a:srgbClr val="333333"/>
              </a:buClr>
              <a:buSzPct val="100000"/>
            </a:pPr>
            <a:r>
              <a:rPr lang="en" sz="4000" dirty="0">
                <a:solidFill>
                  <a:srgbClr val="333333"/>
                </a:solidFill>
                <a:highlight>
                  <a:srgbClr val="FFFFFF"/>
                </a:highlight>
              </a:rPr>
              <a:t>Have an opinion</a:t>
            </a:r>
          </a:p>
          <a:p>
            <a:pPr marL="541325" indent="-405994">
              <a:buClr>
                <a:srgbClr val="333333"/>
              </a:buClr>
              <a:buSzPct val="100000"/>
            </a:pPr>
            <a:r>
              <a:rPr lang="en" sz="4000" dirty="0">
                <a:solidFill>
                  <a:srgbClr val="333333"/>
                </a:solidFill>
                <a:highlight>
                  <a:srgbClr val="FFFFFF"/>
                </a:highlight>
              </a:rPr>
              <a:t>Experienced</a:t>
            </a:r>
          </a:p>
          <a:p>
            <a:pPr marL="541325" indent="-405994">
              <a:buClr>
                <a:srgbClr val="333333"/>
              </a:buClr>
              <a:buSzPct val="100000"/>
            </a:pPr>
            <a:r>
              <a:rPr lang="en" sz="4000" dirty="0">
                <a:solidFill>
                  <a:srgbClr val="333333"/>
                </a:solidFill>
                <a:highlight>
                  <a:srgbClr val="FFFFFF"/>
                </a:highlight>
              </a:rPr>
              <a:t>Have a new opinion</a:t>
            </a:r>
          </a:p>
          <a:p>
            <a:pPr marL="541325" indent="-405994">
              <a:buClr>
                <a:srgbClr val="333333"/>
              </a:buClr>
              <a:buSzPct val="100000"/>
            </a:pPr>
            <a:r>
              <a:rPr lang="en" sz="4000" dirty="0" smtClean="0">
                <a:solidFill>
                  <a:srgbClr val="333333"/>
                </a:solidFill>
                <a:highlight>
                  <a:srgbClr val="FFFFFF"/>
                </a:highlight>
              </a:rPr>
              <a:t>Share that </a:t>
            </a:r>
            <a:r>
              <a:rPr lang="en" sz="4000" dirty="0">
                <a:solidFill>
                  <a:srgbClr val="333333"/>
                </a:solidFill>
                <a:highlight>
                  <a:srgbClr val="FFFFFF"/>
                </a:highlight>
              </a:rPr>
              <a:t>opinion </a:t>
            </a:r>
            <a:r>
              <a:rPr lang="en" sz="4000" dirty="0" smtClean="0">
                <a:solidFill>
                  <a:srgbClr val="333333"/>
                </a:solidFill>
                <a:highlight>
                  <a:srgbClr val="FFFFFF"/>
                </a:highlight>
              </a:rPr>
              <a:t>in a way that reinforces it and locks it in</a:t>
            </a:r>
            <a:endParaRPr lang="en" dirty="0">
              <a:solidFill>
                <a:srgbClr val="333333"/>
              </a:solidFill>
              <a:highlight>
                <a:srgbClr val="FFFFFF"/>
              </a:highlight>
            </a:endParaRPr>
          </a:p>
          <a:p>
            <a:pPr>
              <a:buNone/>
            </a:pPr>
            <a:r>
              <a:rPr lang="en" sz="1600" b="1" dirty="0" smtClean="0">
                <a:solidFill>
                  <a:schemeClr val="dk1"/>
                </a:solidFill>
                <a:latin typeface="Georgia"/>
                <a:ea typeface="Georgia"/>
                <a:cs typeface="Georgia"/>
                <a:sym typeface="Georgia"/>
              </a:rPr>
              <a:t>								            (</a:t>
            </a:r>
            <a:r>
              <a:rPr lang="en" sz="1600" b="1" dirty="0">
                <a:solidFill>
                  <a:schemeClr val="dk1"/>
                </a:solidFill>
                <a:latin typeface="Georgia"/>
                <a:ea typeface="Georgia"/>
                <a:cs typeface="Georgia"/>
                <a:sym typeface="Georgia"/>
              </a:rPr>
              <a:t>Courtesy of Seth Godin)</a:t>
            </a:r>
          </a:p>
          <a:p>
            <a:pPr>
              <a:buNone/>
            </a:pPr>
            <a:endParaRPr sz="1600"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9864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913960" y="0"/>
            <a:ext cx="6992040" cy="763600"/>
          </a:xfrm>
          <a:prstGeom prst="rect">
            <a:avLst/>
          </a:prstGeom>
        </p:spPr>
        <p:txBody>
          <a:bodyPr lIns="108247" tIns="108247" rIns="108247" bIns="108247" anchor="t" anchorCtr="0">
            <a:noAutofit/>
          </a:bodyPr>
          <a:lstStyle/>
          <a:p>
            <a:r>
              <a:rPr lang="en" b="1" dirty="0" smtClean="0">
                <a:solidFill>
                  <a:srgbClr val="0000CC"/>
                </a:solidFill>
              </a:rPr>
              <a:t>WHAT CAN I/WE DO? </a:t>
            </a:r>
            <a:endParaRPr lang="en" b="1" dirty="0">
              <a:solidFill>
                <a:srgbClr val="0000CC"/>
              </a:solidFill>
            </a:endParaRPr>
          </a:p>
        </p:txBody>
      </p:sp>
      <p:sp>
        <p:nvSpPr>
          <p:cNvPr id="201" name="Shape 201"/>
          <p:cNvSpPr txBox="1">
            <a:spLocks noGrp="1"/>
          </p:cNvSpPr>
          <p:nvPr>
            <p:ph type="body" idx="1"/>
          </p:nvPr>
        </p:nvSpPr>
        <p:spPr>
          <a:xfrm>
            <a:off x="0" y="685800"/>
            <a:ext cx="10058400" cy="6172200"/>
          </a:xfrm>
          <a:prstGeom prst="rect">
            <a:avLst/>
          </a:prstGeom>
        </p:spPr>
        <p:txBody>
          <a:bodyPr lIns="108247" tIns="108247" rIns="108247" bIns="108247" anchor="t" anchorCtr="0">
            <a:noAutofit/>
          </a:bodyPr>
          <a:lstStyle/>
          <a:p>
            <a:pPr>
              <a:lnSpc>
                <a:spcPct val="144000"/>
              </a:lnSpc>
              <a:buClr>
                <a:schemeClr val="dk1"/>
              </a:buClr>
              <a:buSzPct val="78571"/>
              <a:buNone/>
            </a:pPr>
            <a:r>
              <a:rPr lang="en" sz="2400" dirty="0">
                <a:solidFill>
                  <a:schemeClr val="dk1"/>
                </a:solidFill>
                <a:latin typeface="Times New Roman"/>
                <a:ea typeface="Times New Roman"/>
                <a:cs typeface="Times New Roman"/>
                <a:sym typeface="Times New Roman"/>
              </a:rPr>
              <a:t>I/We Pledge to:</a:t>
            </a:r>
          </a:p>
          <a:p>
            <a:pPr marL="541325" indent="-375920">
              <a:lnSpc>
                <a:spcPct val="138000"/>
              </a:lnSpc>
              <a:buClr>
                <a:schemeClr val="dk1"/>
              </a:buClr>
              <a:buSzPct val="100000"/>
              <a:buFont typeface="Times New Roman"/>
            </a:pPr>
            <a:r>
              <a:rPr lang="en" sz="2400" dirty="0">
                <a:solidFill>
                  <a:schemeClr val="dk1"/>
                </a:solidFill>
                <a:latin typeface="Times New Roman"/>
                <a:ea typeface="Times New Roman"/>
                <a:cs typeface="Times New Roman"/>
                <a:sym typeface="Times New Roman"/>
              </a:rPr>
              <a:t>PRAY to cultivate solidarity between us consumers of clothing with the people who produce them </a:t>
            </a:r>
            <a:r>
              <a:rPr lang="en" sz="2400" dirty="0" smtClean="0">
                <a:solidFill>
                  <a:schemeClr val="dk1"/>
                </a:solidFill>
                <a:latin typeface="Times New Roman"/>
                <a:ea typeface="Times New Roman"/>
                <a:cs typeface="Times New Roman"/>
                <a:sym typeface="Times New Roman"/>
              </a:rPr>
              <a:t>for a </a:t>
            </a:r>
            <a:r>
              <a:rPr lang="en" sz="2400" dirty="0">
                <a:solidFill>
                  <a:schemeClr val="dk1"/>
                </a:solidFill>
                <a:latin typeface="Times New Roman"/>
                <a:ea typeface="Times New Roman"/>
                <a:cs typeface="Times New Roman"/>
                <a:sym typeface="Times New Roman"/>
              </a:rPr>
              <a:t>more just economy.</a:t>
            </a:r>
          </a:p>
          <a:p>
            <a:pPr marL="541325" indent="-375920">
              <a:lnSpc>
                <a:spcPct val="138000"/>
              </a:lnSpc>
              <a:buClr>
                <a:schemeClr val="dk1"/>
              </a:buClr>
              <a:buSzPct val="100000"/>
              <a:buFont typeface="Times New Roman"/>
            </a:pPr>
            <a:r>
              <a:rPr lang="en" sz="2400" dirty="0">
                <a:solidFill>
                  <a:schemeClr val="dk1"/>
                </a:solidFill>
                <a:latin typeface="Times New Roman"/>
                <a:ea typeface="Times New Roman"/>
                <a:cs typeface="Times New Roman"/>
                <a:sym typeface="Times New Roman"/>
              </a:rPr>
              <a:t>LEARN </a:t>
            </a:r>
            <a:r>
              <a:rPr lang="en" sz="2400" dirty="0" smtClean="0">
                <a:solidFill>
                  <a:schemeClr val="dk1"/>
                </a:solidFill>
                <a:latin typeface="Times New Roman"/>
                <a:ea typeface="Times New Roman"/>
                <a:cs typeface="Times New Roman"/>
                <a:sym typeface="Times New Roman"/>
              </a:rPr>
              <a:t>about/educate </a:t>
            </a:r>
            <a:r>
              <a:rPr lang="en" sz="2400" dirty="0">
                <a:solidFill>
                  <a:schemeClr val="dk1"/>
                </a:solidFill>
                <a:latin typeface="Times New Roman"/>
                <a:ea typeface="Times New Roman"/>
                <a:cs typeface="Times New Roman"/>
                <a:sym typeface="Times New Roman"/>
              </a:rPr>
              <a:t>others on the real consequences (both negative and positive) of globalized supply chains, especially in the clothing industry.</a:t>
            </a:r>
          </a:p>
          <a:p>
            <a:pPr marL="541325" indent="-375920">
              <a:lnSpc>
                <a:spcPct val="138000"/>
              </a:lnSpc>
              <a:buClr>
                <a:schemeClr val="dk1"/>
              </a:buClr>
              <a:buSzPct val="100000"/>
              <a:buFont typeface="Times New Roman"/>
            </a:pPr>
            <a:r>
              <a:rPr lang="en" sz="2400" dirty="0">
                <a:solidFill>
                  <a:schemeClr val="dk1"/>
                </a:solidFill>
                <a:latin typeface="Times New Roman"/>
                <a:ea typeface="Times New Roman"/>
                <a:cs typeface="Times New Roman"/>
                <a:sym typeface="Times New Roman"/>
              </a:rPr>
              <a:t>ASSESS how </a:t>
            </a:r>
            <a:r>
              <a:rPr lang="en" sz="2400" dirty="0" smtClean="0">
                <a:solidFill>
                  <a:schemeClr val="dk1"/>
                </a:solidFill>
                <a:latin typeface="Times New Roman"/>
                <a:ea typeface="Times New Roman"/>
                <a:cs typeface="Times New Roman"/>
                <a:sym typeface="Times New Roman"/>
              </a:rPr>
              <a:t>we can </a:t>
            </a:r>
            <a:r>
              <a:rPr lang="en" sz="2400" dirty="0">
                <a:solidFill>
                  <a:schemeClr val="dk1"/>
                </a:solidFill>
                <a:latin typeface="Times New Roman"/>
                <a:ea typeface="Times New Roman"/>
                <a:cs typeface="Times New Roman"/>
                <a:sym typeface="Times New Roman"/>
              </a:rPr>
              <a:t>confront the “globalization of indifference” in the clothing industry by </a:t>
            </a:r>
            <a:r>
              <a:rPr lang="en" sz="2400" dirty="0" smtClean="0">
                <a:solidFill>
                  <a:schemeClr val="dk1"/>
                </a:solidFill>
                <a:latin typeface="Times New Roman"/>
                <a:ea typeface="Times New Roman"/>
                <a:cs typeface="Times New Roman"/>
                <a:sym typeface="Times New Roman"/>
              </a:rPr>
              <a:t>showing greater compassion and responsibility </a:t>
            </a:r>
            <a:r>
              <a:rPr lang="en" sz="2400" dirty="0">
                <a:solidFill>
                  <a:schemeClr val="dk1"/>
                </a:solidFill>
                <a:latin typeface="Times New Roman"/>
                <a:ea typeface="Times New Roman"/>
                <a:cs typeface="Times New Roman"/>
                <a:sym typeface="Times New Roman"/>
              </a:rPr>
              <a:t>for the unintended consequences of our behavior as consumers.</a:t>
            </a:r>
          </a:p>
          <a:p>
            <a:pPr marL="541325" indent="-375920">
              <a:lnSpc>
                <a:spcPct val="138000"/>
              </a:lnSpc>
              <a:buClr>
                <a:schemeClr val="dk1"/>
              </a:buClr>
              <a:buSzPct val="100000"/>
              <a:buFont typeface="Times New Roman"/>
            </a:pPr>
            <a:r>
              <a:rPr lang="en" sz="2400" dirty="0">
                <a:solidFill>
                  <a:schemeClr val="dk1"/>
                </a:solidFill>
                <a:latin typeface="Times New Roman"/>
                <a:ea typeface="Times New Roman"/>
                <a:cs typeface="Times New Roman"/>
                <a:sym typeface="Times New Roman"/>
              </a:rPr>
              <a:t>ACT to change our </a:t>
            </a:r>
            <a:r>
              <a:rPr lang="en" sz="2400" dirty="0" smtClean="0">
                <a:solidFill>
                  <a:schemeClr val="dk1"/>
                </a:solidFill>
                <a:latin typeface="Times New Roman"/>
                <a:ea typeface="Times New Roman"/>
                <a:cs typeface="Times New Roman"/>
                <a:sym typeface="Times New Roman"/>
              </a:rPr>
              <a:t>consumer choices/behaviors to </a:t>
            </a:r>
            <a:r>
              <a:rPr lang="en" sz="2400" dirty="0">
                <a:solidFill>
                  <a:schemeClr val="dk1"/>
                </a:solidFill>
                <a:latin typeface="Times New Roman"/>
                <a:ea typeface="Times New Roman"/>
                <a:cs typeface="Times New Roman"/>
                <a:sym typeface="Times New Roman"/>
              </a:rPr>
              <a:t>improve the lives </a:t>
            </a:r>
            <a:r>
              <a:rPr lang="en" sz="2400" dirty="0" smtClean="0">
                <a:solidFill>
                  <a:schemeClr val="dk1"/>
                </a:solidFill>
                <a:latin typeface="Times New Roman"/>
                <a:ea typeface="Times New Roman"/>
                <a:cs typeface="Times New Roman"/>
                <a:sym typeface="Times New Roman"/>
              </a:rPr>
              <a:t>people </a:t>
            </a:r>
            <a:r>
              <a:rPr lang="en" sz="2400" dirty="0">
                <a:solidFill>
                  <a:schemeClr val="dk1"/>
                </a:solidFill>
                <a:latin typeface="Times New Roman"/>
                <a:ea typeface="Times New Roman"/>
                <a:cs typeface="Times New Roman"/>
                <a:sym typeface="Times New Roman"/>
              </a:rPr>
              <a:t>who make our clothing and other consumer goods in the global economy.</a:t>
            </a:r>
          </a:p>
          <a:p>
            <a:pPr marL="541325" indent="-375920">
              <a:buClr>
                <a:schemeClr val="dk1"/>
              </a:buClr>
              <a:buSzPct val="100000"/>
              <a:buFont typeface="Times New Roman"/>
            </a:pPr>
            <a:r>
              <a:rPr lang="en" sz="2400" dirty="0">
                <a:solidFill>
                  <a:schemeClr val="dk1"/>
                </a:solidFill>
                <a:latin typeface="Times New Roman"/>
                <a:ea typeface="Times New Roman"/>
                <a:cs typeface="Times New Roman"/>
                <a:sym typeface="Times New Roman"/>
              </a:rPr>
              <a:t>ADVOCATE for Catholic principles and priorities with retailers, brand owners and government bodies about </a:t>
            </a:r>
            <a:r>
              <a:rPr lang="en" sz="2400" dirty="0" smtClean="0">
                <a:solidFill>
                  <a:schemeClr val="dk1"/>
                </a:solidFill>
                <a:latin typeface="Times New Roman"/>
                <a:ea typeface="Times New Roman"/>
                <a:cs typeface="Times New Roman"/>
                <a:sym typeface="Times New Roman"/>
              </a:rPr>
              <a:t>their </a:t>
            </a:r>
            <a:r>
              <a:rPr lang="en" sz="2400" dirty="0">
                <a:solidFill>
                  <a:schemeClr val="dk1"/>
                </a:solidFill>
                <a:latin typeface="Times New Roman"/>
                <a:ea typeface="Times New Roman"/>
                <a:cs typeface="Times New Roman"/>
                <a:sym typeface="Times New Roman"/>
              </a:rPr>
              <a:t>wages and working </a:t>
            </a:r>
            <a:r>
              <a:rPr lang="en" sz="2400" dirty="0" smtClean="0">
                <a:solidFill>
                  <a:schemeClr val="dk1"/>
                </a:solidFill>
                <a:latin typeface="Times New Roman"/>
                <a:ea typeface="Times New Roman"/>
                <a:cs typeface="Times New Roman"/>
                <a:sym typeface="Times New Roman"/>
              </a:rPr>
              <a:t>conditions.</a:t>
            </a:r>
            <a:endParaRPr lang="en" sz="2400" dirty="0">
              <a:solidFill>
                <a:schemeClr val="dk1"/>
              </a:solidFill>
              <a:latin typeface="Times New Roman"/>
              <a:ea typeface="Times New Roman"/>
              <a:cs typeface="Times New Roman"/>
              <a:sym typeface="Times New Roman"/>
            </a:endParaRPr>
          </a:p>
        </p:txBody>
      </p:sp>
      <p:pic>
        <p:nvPicPr>
          <p:cNvPr id="202" name="Shape 202"/>
          <p:cNvPicPr preferRelativeResize="0"/>
          <p:nvPr/>
        </p:nvPicPr>
        <p:blipFill>
          <a:blip r:embed="rId3">
            <a:alphaModFix/>
          </a:blip>
          <a:stretch>
            <a:fillRect/>
          </a:stretch>
        </p:blipFill>
        <p:spPr>
          <a:xfrm>
            <a:off x="0" y="1"/>
            <a:ext cx="2723582" cy="851268"/>
          </a:xfrm>
          <a:prstGeom prst="rect">
            <a:avLst/>
          </a:prstGeom>
          <a:noFill/>
          <a:ln>
            <a:noFill/>
          </a:ln>
        </p:spPr>
      </p:pic>
    </p:spTree>
    <p:extLst>
      <p:ext uri="{BB962C8B-B14F-4D97-AF65-F5344CB8AC3E}">
        <p14:creationId xmlns:p14="http://schemas.microsoft.com/office/powerpoint/2010/main" val="4078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066360" y="602833"/>
            <a:ext cx="6992040" cy="763600"/>
          </a:xfrm>
          <a:prstGeom prst="rect">
            <a:avLst/>
          </a:prstGeom>
        </p:spPr>
        <p:txBody>
          <a:bodyPr lIns="108247" tIns="108247" rIns="108247" bIns="108247" anchor="t" anchorCtr="0">
            <a:noAutofit/>
          </a:bodyPr>
          <a:lstStyle/>
          <a:p>
            <a:r>
              <a:rPr lang="en" b="1" dirty="0" smtClean="0">
                <a:solidFill>
                  <a:srgbClr val="0000CC"/>
                </a:solidFill>
              </a:rPr>
              <a:t>WHAT CAN I/WE DO? </a:t>
            </a:r>
            <a:endParaRPr lang="en" b="1" dirty="0">
              <a:solidFill>
                <a:srgbClr val="0000CC"/>
              </a:solidFill>
            </a:endParaRPr>
          </a:p>
        </p:txBody>
      </p:sp>
      <p:sp>
        <p:nvSpPr>
          <p:cNvPr id="208" name="Shape 208"/>
          <p:cNvSpPr txBox="1">
            <a:spLocks noGrp="1"/>
          </p:cNvSpPr>
          <p:nvPr>
            <p:ph type="body" idx="1"/>
          </p:nvPr>
        </p:nvSpPr>
        <p:spPr>
          <a:xfrm>
            <a:off x="0" y="1536632"/>
            <a:ext cx="10058400" cy="5321367"/>
          </a:xfrm>
          <a:prstGeom prst="rect">
            <a:avLst/>
          </a:prstGeom>
        </p:spPr>
        <p:txBody>
          <a:bodyPr lIns="108247" tIns="108247" rIns="108247" bIns="108247" anchor="t" anchorCtr="0">
            <a:noAutofit/>
          </a:bodyPr>
          <a:lstStyle/>
          <a:p>
            <a:pPr>
              <a:buNone/>
            </a:pPr>
            <a:r>
              <a:rPr lang="en" sz="3600" b="1" dirty="0" smtClean="0">
                <a:solidFill>
                  <a:srgbClr val="0000CC"/>
                </a:solidFill>
              </a:rPr>
              <a:t>REDUCE</a:t>
            </a:r>
            <a:r>
              <a:rPr lang="en" sz="3600" b="1" dirty="0" smtClean="0"/>
              <a:t>:</a:t>
            </a:r>
            <a:r>
              <a:rPr lang="en" sz="3600" dirty="0" smtClean="0"/>
              <a:t> Most closets often are too </a:t>
            </a:r>
            <a:r>
              <a:rPr lang="en" sz="3600" dirty="0"/>
              <a:t>small to hold our stuff, regardless of their </a:t>
            </a:r>
            <a:r>
              <a:rPr lang="en" sz="3600" dirty="0" smtClean="0"/>
              <a:t>size. Ask: “Does </a:t>
            </a:r>
            <a:r>
              <a:rPr lang="en" sz="3600" dirty="0"/>
              <a:t>this purchase make my life better</a:t>
            </a:r>
            <a:r>
              <a:rPr lang="en" sz="3600" dirty="0" smtClean="0"/>
              <a:t>? Does it make another’s life better?”</a:t>
            </a:r>
          </a:p>
          <a:p>
            <a:pPr>
              <a:buNone/>
            </a:pPr>
            <a:r>
              <a:rPr lang="en" sz="3600" b="1" dirty="0" smtClean="0">
                <a:solidFill>
                  <a:srgbClr val="0000CC"/>
                </a:solidFill>
              </a:rPr>
              <a:t>REPAIR</a:t>
            </a:r>
            <a:r>
              <a:rPr lang="en" sz="3600" dirty="0" smtClean="0"/>
              <a:t>: </a:t>
            </a:r>
            <a:r>
              <a:rPr lang="en" sz="3600" dirty="0"/>
              <a:t>Learning to sew. </a:t>
            </a:r>
          </a:p>
          <a:p>
            <a:pPr>
              <a:buNone/>
            </a:pPr>
            <a:r>
              <a:rPr lang="en" sz="3600" b="1" dirty="0" smtClean="0">
                <a:solidFill>
                  <a:srgbClr val="0000CC"/>
                </a:solidFill>
              </a:rPr>
              <a:t>REUSE</a:t>
            </a:r>
            <a:r>
              <a:rPr lang="en" sz="3600" dirty="0" smtClean="0"/>
              <a:t>: via </a:t>
            </a:r>
            <a:r>
              <a:rPr lang="en" sz="3600" dirty="0"/>
              <a:t>St. Vincent de Paul, Goodwill, or the Salvation Army.</a:t>
            </a:r>
          </a:p>
          <a:p>
            <a:pPr>
              <a:buNone/>
            </a:pPr>
            <a:r>
              <a:rPr lang="en" sz="3600" b="1" dirty="0" smtClean="0">
                <a:solidFill>
                  <a:srgbClr val="0000CC"/>
                </a:solidFill>
              </a:rPr>
              <a:t>RECYCLE</a:t>
            </a:r>
            <a:r>
              <a:rPr lang="en" sz="3600" dirty="0" smtClean="0"/>
              <a:t>: So that our clothes live </a:t>
            </a:r>
            <a:r>
              <a:rPr lang="en" sz="3600" dirty="0"/>
              <a:t>long, useful lives and never end up in </a:t>
            </a:r>
            <a:r>
              <a:rPr lang="en" sz="3600" dirty="0" smtClean="0"/>
              <a:t>a landfill</a:t>
            </a:r>
            <a:r>
              <a:rPr lang="en" sz="3600" dirty="0"/>
              <a:t>.</a:t>
            </a:r>
          </a:p>
        </p:txBody>
      </p:sp>
      <p:pic>
        <p:nvPicPr>
          <p:cNvPr id="209" name="Shape 209"/>
          <p:cNvPicPr preferRelativeResize="0"/>
          <p:nvPr/>
        </p:nvPicPr>
        <p:blipFill>
          <a:blip r:embed="rId3">
            <a:alphaModFix/>
          </a:blip>
          <a:stretch>
            <a:fillRect/>
          </a:stretch>
        </p:blipFill>
        <p:spPr>
          <a:xfrm>
            <a:off x="0" y="1"/>
            <a:ext cx="2723582" cy="851268"/>
          </a:xfrm>
          <a:prstGeom prst="rect">
            <a:avLst/>
          </a:prstGeom>
          <a:noFill/>
          <a:ln>
            <a:noFill/>
          </a:ln>
        </p:spPr>
      </p:pic>
    </p:spTree>
    <p:extLst>
      <p:ext uri="{BB962C8B-B14F-4D97-AF65-F5344CB8AC3E}">
        <p14:creationId xmlns:p14="http://schemas.microsoft.com/office/powerpoint/2010/main" val="38588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0058400" cy="1371600"/>
          </a:xfrm>
        </p:spPr>
        <p:txBody>
          <a:bodyPr>
            <a:normAutofit/>
          </a:bodyPr>
          <a:lstStyle/>
          <a:p>
            <a:r>
              <a:rPr lang="en-US" sz="4000" b="1" dirty="0">
                <a:solidFill>
                  <a:srgbClr val="0000CC"/>
                </a:solidFill>
              </a:rPr>
              <a:t>JESUS’ TEACHING IN LUKE’S GOSPEL RE: </a:t>
            </a:r>
            <a:br>
              <a:rPr lang="en-US" sz="4000" b="1" dirty="0">
                <a:solidFill>
                  <a:srgbClr val="0000CC"/>
                </a:solidFill>
              </a:rPr>
            </a:br>
            <a:r>
              <a:rPr lang="en-US" sz="4000" b="1" dirty="0">
                <a:solidFill>
                  <a:srgbClr val="0000CC"/>
                </a:solidFill>
              </a:rPr>
              <a:t>COMPASSION TOWARD </a:t>
            </a:r>
            <a:r>
              <a:rPr lang="en-US" sz="4000" b="1" dirty="0" smtClean="0">
                <a:solidFill>
                  <a:srgbClr val="0000CC"/>
                </a:solidFill>
              </a:rPr>
              <a:t>THE </a:t>
            </a:r>
            <a:r>
              <a:rPr lang="en-US" sz="4000" b="1" dirty="0">
                <a:solidFill>
                  <a:srgbClr val="0000CC"/>
                </a:solidFill>
              </a:rPr>
              <a:t>ESTRANGED</a:t>
            </a:r>
          </a:p>
        </p:txBody>
      </p:sp>
      <p:sp>
        <p:nvSpPr>
          <p:cNvPr id="17411" name="Rectangle 3"/>
          <p:cNvSpPr>
            <a:spLocks noGrp="1" noChangeArrowheads="1"/>
          </p:cNvSpPr>
          <p:nvPr>
            <p:ph type="body" idx="1"/>
          </p:nvPr>
        </p:nvSpPr>
        <p:spPr>
          <a:xfrm>
            <a:off x="0" y="1447800"/>
            <a:ext cx="10058400" cy="5410200"/>
          </a:xfrm>
        </p:spPr>
        <p:txBody>
          <a:bodyPr>
            <a:normAutofit lnSpcReduction="10000"/>
          </a:bodyPr>
          <a:lstStyle/>
          <a:p>
            <a:pPr>
              <a:lnSpc>
                <a:spcPct val="80000"/>
              </a:lnSpc>
            </a:pPr>
            <a:r>
              <a:rPr lang="en-US" sz="3600" dirty="0"/>
              <a:t>The Parable of the </a:t>
            </a:r>
            <a:r>
              <a:rPr lang="en-US" sz="3600" i="1" dirty="0"/>
              <a:t>Good </a:t>
            </a:r>
            <a:r>
              <a:rPr lang="en-US" sz="3600" dirty="0" smtClean="0"/>
              <a:t>Samaritan: Jesus</a:t>
            </a:r>
            <a:r>
              <a:rPr lang="en-US" sz="3600" dirty="0"/>
              <a:t>’ response to </a:t>
            </a:r>
            <a:r>
              <a:rPr lang="en-US" sz="3600" dirty="0" smtClean="0"/>
              <a:t>the query: </a:t>
            </a:r>
            <a:r>
              <a:rPr lang="en-US" sz="3600" dirty="0"/>
              <a:t>“Who is my </a:t>
            </a:r>
            <a:r>
              <a:rPr lang="en-US" sz="3600" dirty="0" smtClean="0"/>
              <a:t>neighbor?”</a:t>
            </a:r>
          </a:p>
          <a:p>
            <a:pPr marL="0" indent="0">
              <a:lnSpc>
                <a:spcPct val="80000"/>
              </a:lnSpc>
              <a:buNone/>
            </a:pPr>
            <a:endParaRPr lang="en-US" sz="1100" dirty="0"/>
          </a:p>
          <a:p>
            <a:pPr>
              <a:lnSpc>
                <a:spcPct val="80000"/>
              </a:lnSpc>
            </a:pPr>
            <a:r>
              <a:rPr lang="en-US" sz="3600" dirty="0"/>
              <a:t>T</a:t>
            </a:r>
            <a:r>
              <a:rPr lang="en-US" sz="3600" dirty="0" smtClean="0"/>
              <a:t>he </a:t>
            </a:r>
            <a:r>
              <a:rPr lang="en-US" sz="3600" dirty="0"/>
              <a:t>culturally received notions about “reciprocity” toward one’s own, one’s kin and one’s enemy that colored the worldview of the religious leader questioning </a:t>
            </a:r>
            <a:r>
              <a:rPr lang="en-US" sz="3600" dirty="0" smtClean="0"/>
              <a:t>Jesus.</a:t>
            </a:r>
          </a:p>
          <a:p>
            <a:pPr marL="0" indent="0">
              <a:lnSpc>
                <a:spcPct val="80000"/>
              </a:lnSpc>
              <a:buNone/>
            </a:pPr>
            <a:endParaRPr lang="en-US" sz="1100" dirty="0" smtClean="0"/>
          </a:p>
          <a:p>
            <a:pPr>
              <a:lnSpc>
                <a:spcPct val="80000"/>
              </a:lnSpc>
            </a:pPr>
            <a:r>
              <a:rPr lang="en-US" sz="3600" dirty="0" smtClean="0"/>
              <a:t>Why </a:t>
            </a:r>
            <a:r>
              <a:rPr lang="en-US" sz="3600" dirty="0"/>
              <a:t>did the Priest and Levite “see him” and “pass by” [i.e. not be moved by </a:t>
            </a:r>
            <a:r>
              <a:rPr lang="en-US" sz="3600" dirty="0" smtClean="0"/>
              <a:t>compassion </a:t>
            </a:r>
            <a:r>
              <a:rPr lang="en-US" sz="3600" dirty="0"/>
              <a:t>to act</a:t>
            </a:r>
            <a:r>
              <a:rPr lang="en-US" sz="3600" dirty="0" smtClean="0"/>
              <a:t>]?</a:t>
            </a:r>
          </a:p>
          <a:p>
            <a:pPr marL="0" indent="0">
              <a:lnSpc>
                <a:spcPct val="80000"/>
              </a:lnSpc>
              <a:buNone/>
            </a:pPr>
            <a:endParaRPr lang="en-US" sz="1100" dirty="0" smtClean="0"/>
          </a:p>
          <a:p>
            <a:pPr>
              <a:lnSpc>
                <a:spcPct val="80000"/>
              </a:lnSpc>
            </a:pPr>
            <a:r>
              <a:rPr lang="en-US" sz="3600" dirty="0" smtClean="0">
                <a:solidFill>
                  <a:srgbClr val="000000"/>
                </a:solidFill>
              </a:rPr>
              <a:t>“</a:t>
            </a:r>
            <a:r>
              <a:rPr lang="en-US" sz="3600" dirty="0">
                <a:solidFill>
                  <a:srgbClr val="000000"/>
                </a:solidFill>
              </a:rPr>
              <a:t>Compassion is not comfortable and private but rather dangerous and </a:t>
            </a:r>
            <a:r>
              <a:rPr lang="en-US" sz="3600" dirty="0" smtClean="0">
                <a:solidFill>
                  <a:srgbClr val="000000"/>
                </a:solidFill>
              </a:rPr>
              <a:t>political.”              						                             </a:t>
            </a:r>
            <a:r>
              <a:rPr lang="en-US" sz="2000" dirty="0" smtClean="0">
                <a:solidFill>
                  <a:srgbClr val="000000"/>
                </a:solidFill>
              </a:rPr>
              <a:t>Maureen </a:t>
            </a:r>
            <a:r>
              <a:rPr lang="en-US" sz="2000" dirty="0">
                <a:solidFill>
                  <a:srgbClr val="000000"/>
                </a:solidFill>
              </a:rPr>
              <a:t>H. O’Connell, 3</a:t>
            </a:r>
            <a:endParaRPr lang="en-US" dirty="0"/>
          </a:p>
          <a:p>
            <a:pPr>
              <a:lnSpc>
                <a:spcPct val="80000"/>
              </a:lnSpc>
            </a:pPr>
            <a:endParaRPr lang="en-US" sz="2800" dirty="0"/>
          </a:p>
          <a:p>
            <a:pPr>
              <a:lnSpc>
                <a:spcPct val="80000"/>
              </a:lnSpc>
            </a:pPr>
            <a:endParaRPr lang="en-US" sz="2800" dirty="0"/>
          </a:p>
          <a:p>
            <a:pPr>
              <a:lnSpc>
                <a:spcPct val="80000"/>
              </a:lnSpc>
            </a:pPr>
            <a:endParaRPr lang="en-US" sz="2400" dirty="0"/>
          </a:p>
        </p:txBody>
      </p:sp>
    </p:spTree>
    <p:extLst>
      <p:ext uri="{BB962C8B-B14F-4D97-AF65-F5344CB8AC3E}">
        <p14:creationId xmlns:p14="http://schemas.microsoft.com/office/powerpoint/2010/main" val="2308175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0" y="2667000"/>
            <a:ext cx="4526280" cy="609600"/>
          </a:xfrm>
        </p:spPr>
        <p:txBody>
          <a:bodyPr/>
          <a:lstStyle/>
          <a:p>
            <a:r>
              <a:rPr lang="en-US" b="1" dirty="0" smtClean="0">
                <a:solidFill>
                  <a:srgbClr val="0000CC"/>
                </a:solidFill>
              </a:rPr>
              <a:t>Who Is Clothing Us?</a:t>
            </a:r>
            <a:endParaRPr lang="en-US" b="1" dirty="0">
              <a:solidFill>
                <a:srgbClr val="0000CC"/>
              </a:solidFill>
            </a:endParaRPr>
          </a:p>
        </p:txBody>
      </p:sp>
      <p:sp>
        <p:nvSpPr>
          <p:cNvPr id="4" name="TextBox 3"/>
          <p:cNvSpPr txBox="1"/>
          <p:nvPr/>
        </p:nvSpPr>
        <p:spPr>
          <a:xfrm>
            <a:off x="502920" y="2667001"/>
            <a:ext cx="3939540" cy="584775"/>
          </a:xfrm>
          <a:prstGeom prst="rect">
            <a:avLst/>
          </a:prstGeom>
          <a:noFill/>
        </p:spPr>
        <p:txBody>
          <a:bodyPr wrap="square" rtlCol="0">
            <a:spAutoFit/>
          </a:bodyPr>
          <a:lstStyle/>
          <a:p>
            <a:r>
              <a:rPr lang="en-US" sz="3200" b="1" dirty="0" smtClean="0">
                <a:solidFill>
                  <a:srgbClr val="0000CC"/>
                </a:solidFill>
              </a:rPr>
              <a:t>The Planetary Crisis</a:t>
            </a:r>
            <a:endParaRPr lang="en-US" sz="3200" b="1" dirty="0">
              <a:solidFill>
                <a:srgbClr val="0000CC"/>
              </a:solidFill>
            </a:endParaRPr>
          </a:p>
        </p:txBody>
      </p:sp>
      <p:sp>
        <p:nvSpPr>
          <p:cNvPr id="6" name="TextBox 5"/>
          <p:cNvSpPr txBox="1"/>
          <p:nvPr/>
        </p:nvSpPr>
        <p:spPr>
          <a:xfrm>
            <a:off x="1" y="0"/>
            <a:ext cx="10058400" cy="1631216"/>
          </a:xfrm>
          <a:prstGeom prst="rect">
            <a:avLst/>
          </a:prstGeom>
          <a:noFill/>
        </p:spPr>
        <p:txBody>
          <a:bodyPr wrap="square" rtlCol="0">
            <a:spAutoFit/>
          </a:bodyPr>
          <a:lstStyle/>
          <a:p>
            <a:pPr algn="ctr"/>
            <a:r>
              <a:rPr lang="en-US" sz="3600" b="1" dirty="0" smtClean="0">
                <a:solidFill>
                  <a:srgbClr val="0000CC"/>
                </a:solidFill>
              </a:rPr>
              <a:t>OUR LIFESTYLE/CONSUMERISM (The New Religion) </a:t>
            </a:r>
            <a:r>
              <a:rPr lang="en-US" sz="3200" b="1" dirty="0" smtClean="0">
                <a:solidFill>
                  <a:srgbClr val="0000CC"/>
                </a:solidFill>
              </a:rPr>
              <a:t>CONTINUES BY THE EXPLOITATION OF OUR NEIGHBORS WHO CLOTHE US AND THE PLANET WHICH HOUSES US</a:t>
            </a:r>
            <a:endParaRPr lang="en-US" sz="3200" b="1" dirty="0">
              <a:solidFill>
                <a:srgbClr val="0000CC"/>
              </a:solidFill>
            </a:endParaRPr>
          </a:p>
        </p:txBody>
      </p:sp>
      <p:sp>
        <p:nvSpPr>
          <p:cNvPr id="7" name="TextBox 6"/>
          <p:cNvSpPr txBox="1"/>
          <p:nvPr/>
        </p:nvSpPr>
        <p:spPr>
          <a:xfrm>
            <a:off x="1" y="3210104"/>
            <a:ext cx="5029200" cy="3724096"/>
          </a:xfrm>
          <a:prstGeom prst="rect">
            <a:avLst/>
          </a:prstGeom>
          <a:noFill/>
        </p:spPr>
        <p:txBody>
          <a:bodyPr wrap="square" rtlCol="0">
            <a:spAutoFit/>
          </a:bodyPr>
          <a:lstStyle/>
          <a:p>
            <a:r>
              <a:rPr lang="en-US" sz="2800" dirty="0" smtClean="0"/>
              <a:t>“Religions are being asked to take on . . . the heart of their own message: ‘a wholesale transformation of dominant cultural patterns,’ particularly at the level of consumerism” </a:t>
            </a:r>
            <a:r>
              <a:rPr lang="en-US" sz="2800" dirty="0"/>
              <a:t>t</a:t>
            </a:r>
            <a:r>
              <a:rPr lang="en-US" sz="2800" dirty="0" smtClean="0"/>
              <a:t>hrough restraint. </a:t>
            </a:r>
            <a:r>
              <a:rPr lang="en-US" sz="2000" dirty="0" smtClean="0"/>
              <a:t>Sally </a:t>
            </a:r>
            <a:r>
              <a:rPr lang="en-US" sz="2000" dirty="0" err="1" smtClean="0"/>
              <a:t>McFague</a:t>
            </a:r>
            <a:r>
              <a:rPr lang="en-US" sz="2000" dirty="0" smtClean="0"/>
              <a:t>, </a:t>
            </a:r>
            <a:r>
              <a:rPr lang="en-US" sz="2000" i="1" dirty="0" smtClean="0"/>
              <a:t>Blessed Are the Consumers: Climate Change and the Practice of Restraint, </a:t>
            </a:r>
            <a:r>
              <a:rPr lang="en-US" sz="2000" dirty="0" smtClean="0"/>
              <a:t>2013</a:t>
            </a:r>
            <a:endParaRPr lang="en-US" sz="2000" dirty="0"/>
          </a:p>
        </p:txBody>
      </p:sp>
      <p:sp>
        <p:nvSpPr>
          <p:cNvPr id="8" name="TextBox 7"/>
          <p:cNvSpPr txBox="1"/>
          <p:nvPr/>
        </p:nvSpPr>
        <p:spPr>
          <a:xfrm>
            <a:off x="5105401" y="3242370"/>
            <a:ext cx="4953000" cy="3539430"/>
          </a:xfrm>
          <a:prstGeom prst="rect">
            <a:avLst/>
          </a:prstGeom>
          <a:noFill/>
        </p:spPr>
        <p:txBody>
          <a:bodyPr wrap="square" rtlCol="0">
            <a:spAutoFit/>
          </a:bodyPr>
          <a:lstStyle/>
          <a:p>
            <a:r>
              <a:rPr lang="en-US" sz="2800" dirty="0" smtClean="0"/>
              <a:t>The Human Thread: Catholics for Clothing with a Conscience  aims to inspire Catholics in parishes, schools and colleges/universities to connect the “cost” of their clothing choices in light of the wages paid to those human beings who produce them.</a:t>
            </a:r>
            <a:endParaRPr lang="en-US" sz="2800" dirty="0"/>
          </a:p>
        </p:txBody>
      </p:sp>
      <p:sp>
        <p:nvSpPr>
          <p:cNvPr id="9" name="TextBox 8"/>
          <p:cNvSpPr txBox="1"/>
          <p:nvPr/>
        </p:nvSpPr>
        <p:spPr>
          <a:xfrm>
            <a:off x="1" y="1524000"/>
            <a:ext cx="10058401" cy="1200329"/>
          </a:xfrm>
          <a:prstGeom prst="rect">
            <a:avLst/>
          </a:prstGeom>
          <a:noFill/>
        </p:spPr>
        <p:txBody>
          <a:bodyPr wrap="square" rtlCol="0">
            <a:spAutoFit/>
          </a:bodyPr>
          <a:lstStyle/>
          <a:p>
            <a:pPr algn="ctr"/>
            <a:r>
              <a:rPr lang="en-US" sz="3600" b="1" dirty="0" smtClean="0"/>
              <a:t>TRYING TO MAKE A DIFFERENCE THRU OUR EFFORT TO “CLOTHE OUR NEIGHBOR AS OURSELVES”</a:t>
            </a:r>
            <a:endParaRPr lang="en-US" sz="3600" b="1" dirty="0"/>
          </a:p>
        </p:txBody>
      </p:sp>
    </p:spTree>
    <p:extLst>
      <p:ext uri="{BB962C8B-B14F-4D97-AF65-F5344CB8AC3E}">
        <p14:creationId xmlns:p14="http://schemas.microsoft.com/office/powerpoint/2010/main" val="1869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0" y="0"/>
            <a:ext cx="10058400" cy="762000"/>
          </a:xfrm>
        </p:spPr>
        <p:txBody>
          <a:bodyPr>
            <a:noAutofit/>
          </a:bodyPr>
          <a:lstStyle/>
          <a:p>
            <a:pPr eaLnBrk="1" hangingPunct="1"/>
            <a:r>
              <a:rPr lang="en-US" sz="6000" b="1" dirty="0" smtClean="0">
                <a:solidFill>
                  <a:srgbClr val="0000CC"/>
                </a:solidFill>
              </a:rPr>
              <a:t>MOVING TO COMPASSION</a:t>
            </a:r>
          </a:p>
        </p:txBody>
      </p:sp>
      <p:sp>
        <p:nvSpPr>
          <p:cNvPr id="7171" name="Rectangle 3"/>
          <p:cNvSpPr>
            <a:spLocks noGrp="1" noChangeArrowheads="1"/>
          </p:cNvSpPr>
          <p:nvPr>
            <p:ph type="subTitle" idx="4294967295"/>
          </p:nvPr>
        </p:nvSpPr>
        <p:spPr>
          <a:xfrm>
            <a:off x="0" y="762000"/>
            <a:ext cx="10058400" cy="6096000"/>
          </a:xfrm>
        </p:spPr>
        <p:txBody>
          <a:bodyPr>
            <a:normAutofit fontScale="92500"/>
          </a:bodyPr>
          <a:lstStyle/>
          <a:p>
            <a:pPr marL="0" indent="0" eaLnBrk="1" hangingPunct="1">
              <a:lnSpc>
                <a:spcPct val="90000"/>
              </a:lnSpc>
              <a:buFontTx/>
              <a:buNone/>
            </a:pPr>
            <a:r>
              <a:rPr lang="en-US" sz="5400" dirty="0" smtClean="0"/>
              <a:t>Our task must be to free ourselves from the prison [of thinking we are separated from others] by widening our circle of compassion to embrace all living creatures and the whole of nature in its beauty. We shall require a substantially new manner of think-</a:t>
            </a:r>
            <a:r>
              <a:rPr lang="en-US" sz="5400" dirty="0" err="1" smtClean="0"/>
              <a:t>ing</a:t>
            </a:r>
            <a:r>
              <a:rPr lang="en-US" sz="5400" dirty="0" smtClean="0"/>
              <a:t> if humankind is to survive.</a:t>
            </a:r>
            <a:r>
              <a:rPr lang="en-US" sz="1800" dirty="0" smtClean="0"/>
              <a:t>	 </a:t>
            </a:r>
          </a:p>
          <a:p>
            <a:pPr marL="0" indent="0" eaLnBrk="1" hangingPunct="1">
              <a:lnSpc>
                <a:spcPct val="90000"/>
              </a:lnSpc>
              <a:buFontTx/>
              <a:buNone/>
            </a:pPr>
            <a:r>
              <a:rPr lang="en-US" sz="1800" dirty="0"/>
              <a:t>	</a:t>
            </a:r>
            <a:r>
              <a:rPr lang="en-US" sz="1800" dirty="0" smtClean="0"/>
              <a:t>						Albert Einstein, February 12, 1950</a:t>
            </a:r>
          </a:p>
        </p:txBody>
      </p:sp>
    </p:spTree>
    <p:extLst>
      <p:ext uri="{BB962C8B-B14F-4D97-AF65-F5344CB8AC3E}">
        <p14:creationId xmlns:p14="http://schemas.microsoft.com/office/powerpoint/2010/main" val="221778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2" grpId="1"/>
      <p:bldP spid="71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0" y="0"/>
            <a:ext cx="10058400" cy="1447800"/>
          </a:xfrm>
        </p:spPr>
        <p:txBody>
          <a:bodyPr>
            <a:normAutofit/>
          </a:bodyPr>
          <a:lstStyle/>
          <a:p>
            <a:r>
              <a:rPr lang="en-US" sz="5400" b="1" dirty="0">
                <a:solidFill>
                  <a:srgbClr val="0000CC"/>
                </a:solidFill>
              </a:rPr>
              <a:t>THE CALL IS CLEAR AND SIMPLE</a:t>
            </a:r>
            <a:r>
              <a:rPr lang="en-US" sz="2800" dirty="0">
                <a:solidFill>
                  <a:srgbClr val="0000CC"/>
                </a:solidFill>
              </a:rPr>
              <a:t/>
            </a:r>
            <a:br>
              <a:rPr lang="en-US" sz="2800" dirty="0">
                <a:solidFill>
                  <a:srgbClr val="0000CC"/>
                </a:solidFill>
              </a:rPr>
            </a:br>
            <a:r>
              <a:rPr lang="en-US" sz="1800" dirty="0"/>
              <a:t>The Church’s One Foundation</a:t>
            </a:r>
            <a:endParaRPr lang="en-US" sz="4000" dirty="0"/>
          </a:p>
        </p:txBody>
      </p:sp>
      <p:sp>
        <p:nvSpPr>
          <p:cNvPr id="21509" name="Rectangle 5"/>
          <p:cNvSpPr>
            <a:spLocks noGrp="1" noChangeArrowheads="1"/>
          </p:cNvSpPr>
          <p:nvPr>
            <p:ph type="subTitle" idx="1"/>
          </p:nvPr>
        </p:nvSpPr>
        <p:spPr>
          <a:xfrm>
            <a:off x="335280" y="1600200"/>
            <a:ext cx="9723120" cy="5257800"/>
          </a:xfrm>
        </p:spPr>
        <p:txBody>
          <a:bodyPr/>
          <a:lstStyle/>
          <a:p>
            <a:pPr algn="l"/>
            <a:r>
              <a:rPr lang="en-US" sz="2800" b="1" dirty="0">
                <a:solidFill>
                  <a:schemeClr val="tx1"/>
                </a:solidFill>
              </a:rPr>
              <a:t>The call is clear and simple: “Love God and humankind,” </a:t>
            </a:r>
          </a:p>
          <a:p>
            <a:pPr algn="l"/>
            <a:r>
              <a:rPr lang="en-US" sz="2800" b="1" dirty="0">
                <a:solidFill>
                  <a:schemeClr val="tx1"/>
                </a:solidFill>
              </a:rPr>
              <a:t>but love demands much wisdom and clarity of mind.</a:t>
            </a:r>
          </a:p>
          <a:p>
            <a:pPr algn="l"/>
            <a:r>
              <a:rPr lang="en-US" sz="2800" b="1" dirty="0">
                <a:solidFill>
                  <a:schemeClr val="tx1"/>
                </a:solidFill>
              </a:rPr>
              <a:t>“Be wily as a serpent, though gentle as a dove,” </a:t>
            </a:r>
          </a:p>
          <a:p>
            <a:pPr algn="l"/>
            <a:r>
              <a:rPr lang="en-US" sz="2800" b="1" dirty="0">
                <a:solidFill>
                  <a:schemeClr val="tx1"/>
                </a:solidFill>
              </a:rPr>
              <a:t>For many are the dangers upon the path of love.</a:t>
            </a:r>
          </a:p>
          <a:p>
            <a:pPr algn="l"/>
            <a:endParaRPr lang="en-US" sz="2800" b="1" dirty="0">
              <a:solidFill>
                <a:schemeClr val="tx1"/>
              </a:solidFill>
            </a:endParaRPr>
          </a:p>
          <a:p>
            <a:pPr algn="l"/>
            <a:r>
              <a:rPr lang="en-US" sz="2800" b="1" dirty="0">
                <a:solidFill>
                  <a:schemeClr val="tx1"/>
                </a:solidFill>
              </a:rPr>
              <a:t>God, help us sort our motives, that loving may be whole.</a:t>
            </a:r>
          </a:p>
          <a:p>
            <a:pPr algn="l"/>
            <a:r>
              <a:rPr lang="en-US" sz="2800" b="1" dirty="0">
                <a:solidFill>
                  <a:schemeClr val="tx1"/>
                </a:solidFill>
              </a:rPr>
              <a:t>High aims or base ambition? Compassion or control?</a:t>
            </a:r>
          </a:p>
          <a:p>
            <a:pPr algn="l"/>
            <a:r>
              <a:rPr lang="en-US" sz="2800" b="1" dirty="0">
                <a:solidFill>
                  <a:schemeClr val="tx1"/>
                </a:solidFill>
              </a:rPr>
              <a:t>Then help us clear our schedules of </a:t>
            </a:r>
            <a:r>
              <a:rPr lang="en-US" sz="2800" b="1" dirty="0" err="1">
                <a:solidFill>
                  <a:schemeClr val="tx1"/>
                </a:solidFill>
              </a:rPr>
              <a:t>ev’ry</a:t>
            </a:r>
            <a:r>
              <a:rPr lang="en-US" sz="2800" b="1" dirty="0">
                <a:solidFill>
                  <a:schemeClr val="tx1"/>
                </a:solidFill>
              </a:rPr>
              <a:t> frantic task</a:t>
            </a:r>
          </a:p>
          <a:p>
            <a:pPr algn="l"/>
            <a:r>
              <a:rPr lang="en-US" sz="2800" b="1" dirty="0">
                <a:solidFill>
                  <a:schemeClr val="tx1"/>
                </a:solidFill>
              </a:rPr>
              <a:t>that leads away from doing the one thing that you ask.</a:t>
            </a:r>
          </a:p>
        </p:txBody>
      </p:sp>
    </p:spTree>
    <p:extLst>
      <p:ext uri="{BB962C8B-B14F-4D97-AF65-F5344CB8AC3E}">
        <p14:creationId xmlns:p14="http://schemas.microsoft.com/office/powerpoint/2010/main" val="3332135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066360" y="593367"/>
            <a:ext cx="6992040" cy="763600"/>
          </a:xfrm>
          <a:prstGeom prst="rect">
            <a:avLst/>
          </a:prstGeom>
        </p:spPr>
        <p:txBody>
          <a:bodyPr lIns="108247" tIns="108247" rIns="108247" bIns="108247" anchor="t" anchorCtr="0">
            <a:noAutofit/>
          </a:bodyPr>
          <a:lstStyle/>
          <a:p>
            <a:r>
              <a:rPr lang="en" sz="5400" b="1" dirty="0" smtClean="0">
                <a:solidFill>
                  <a:srgbClr val="0000CC"/>
                </a:solidFill>
              </a:rPr>
              <a:t>HOW TO CONTACT US</a:t>
            </a:r>
            <a:endParaRPr lang="en" sz="5400" b="1" dirty="0">
              <a:solidFill>
                <a:srgbClr val="0000CC"/>
              </a:solidFill>
            </a:endParaRPr>
          </a:p>
        </p:txBody>
      </p:sp>
      <p:sp>
        <p:nvSpPr>
          <p:cNvPr id="242" name="Shape 242"/>
          <p:cNvSpPr txBox="1">
            <a:spLocks noGrp="1"/>
          </p:cNvSpPr>
          <p:nvPr>
            <p:ph type="body" idx="1"/>
          </p:nvPr>
        </p:nvSpPr>
        <p:spPr>
          <a:xfrm>
            <a:off x="0" y="1536632"/>
            <a:ext cx="10058400" cy="5321367"/>
          </a:xfrm>
          <a:prstGeom prst="rect">
            <a:avLst/>
          </a:prstGeom>
        </p:spPr>
        <p:txBody>
          <a:bodyPr lIns="108247" tIns="108247" rIns="108247" bIns="108247" anchor="t" anchorCtr="0">
            <a:noAutofit/>
          </a:bodyPr>
          <a:lstStyle/>
          <a:p>
            <a:pPr>
              <a:buNone/>
            </a:pPr>
            <a:r>
              <a:rPr lang="en" u="sng" dirty="0" smtClean="0">
                <a:solidFill>
                  <a:srgbClr val="000000"/>
                </a:solidFill>
                <a:hlinkClick r:id="rId3"/>
              </a:rPr>
              <a:t>www.humanthreadcampaign.org</a:t>
            </a:r>
          </a:p>
          <a:p>
            <a:pPr>
              <a:buNone/>
            </a:pPr>
            <a:endParaRPr lang="en" u="sng" dirty="0">
              <a:solidFill>
                <a:srgbClr val="000000"/>
              </a:solidFill>
              <a:hlinkClick r:id="rId3"/>
            </a:endParaRPr>
          </a:p>
          <a:p>
            <a:pPr>
              <a:buNone/>
            </a:pPr>
            <a:endParaRPr lang="en" u="sng" dirty="0">
              <a:solidFill>
                <a:srgbClr val="000000"/>
              </a:solidFill>
              <a:hlinkClick r:id="rId3"/>
            </a:endParaRPr>
          </a:p>
          <a:p>
            <a:pPr>
              <a:buNone/>
            </a:pPr>
            <a:r>
              <a:rPr lang="en" dirty="0"/>
              <a:t>		</a:t>
            </a:r>
            <a:r>
              <a:rPr lang="en" u="sng" dirty="0" smtClean="0">
                <a:solidFill>
                  <a:srgbClr val="000000"/>
                </a:solidFill>
              </a:rPr>
              <a:t>@ClothConscience</a:t>
            </a:r>
          </a:p>
          <a:p>
            <a:pPr>
              <a:buNone/>
            </a:pPr>
            <a:endParaRPr lang="en" u="sng" dirty="0">
              <a:solidFill>
                <a:srgbClr val="000000"/>
              </a:solidFill>
            </a:endParaRPr>
          </a:p>
          <a:p>
            <a:pPr>
              <a:buNone/>
            </a:pPr>
            <a:endParaRPr lang="en" u="sng" dirty="0" smtClean="0">
              <a:solidFill>
                <a:srgbClr val="000000"/>
              </a:solidFill>
            </a:endParaRPr>
          </a:p>
          <a:p>
            <a:pPr>
              <a:buNone/>
            </a:pPr>
            <a:r>
              <a:rPr lang="en" sz="2400" u="sng" dirty="0" smtClean="0">
                <a:solidFill>
                  <a:schemeClr val="hlink"/>
                </a:solidFill>
                <a:hlinkClick r:id="rId4"/>
              </a:rPr>
              <a:t>	      www.facebook.com/HumanThreadCatholicsforClothingwithaConscience</a:t>
            </a:r>
            <a:endParaRPr lang="en" sz="2400" u="sng" dirty="0">
              <a:solidFill>
                <a:schemeClr val="hlink"/>
              </a:solidFill>
              <a:hlinkClick r:id="rId4"/>
            </a:endParaRPr>
          </a:p>
          <a:p>
            <a:pPr marL="541325" indent="541325">
              <a:buNone/>
            </a:pPr>
            <a:endParaRPr sz="1900" u="sng" dirty="0">
              <a:solidFill>
                <a:srgbClr val="000000"/>
              </a:solidFill>
            </a:endParaRPr>
          </a:p>
        </p:txBody>
      </p:sp>
      <p:pic>
        <p:nvPicPr>
          <p:cNvPr id="243" name="Shape 243"/>
          <p:cNvPicPr preferRelativeResize="0"/>
          <p:nvPr/>
        </p:nvPicPr>
        <p:blipFill>
          <a:blip r:embed="rId5">
            <a:alphaModFix/>
          </a:blip>
          <a:stretch>
            <a:fillRect/>
          </a:stretch>
        </p:blipFill>
        <p:spPr>
          <a:xfrm>
            <a:off x="95818" y="139332"/>
            <a:ext cx="2723582" cy="851268"/>
          </a:xfrm>
          <a:prstGeom prst="rect">
            <a:avLst/>
          </a:prstGeom>
          <a:noFill/>
          <a:ln>
            <a:noFill/>
          </a:ln>
        </p:spPr>
      </p:pic>
      <p:pic>
        <p:nvPicPr>
          <p:cNvPr id="244" name="Shape 244"/>
          <p:cNvPicPr preferRelativeResize="0"/>
          <p:nvPr/>
        </p:nvPicPr>
        <p:blipFill>
          <a:blip r:embed="rId6">
            <a:alphaModFix/>
          </a:blip>
          <a:stretch>
            <a:fillRect/>
          </a:stretch>
        </p:blipFill>
        <p:spPr>
          <a:xfrm>
            <a:off x="0" y="2817200"/>
            <a:ext cx="944790" cy="1145200"/>
          </a:xfrm>
          <a:prstGeom prst="rect">
            <a:avLst/>
          </a:prstGeom>
          <a:noFill/>
          <a:ln>
            <a:noFill/>
          </a:ln>
        </p:spPr>
      </p:pic>
      <p:pic>
        <p:nvPicPr>
          <p:cNvPr id="245" name="Shape 245"/>
          <p:cNvPicPr preferRelativeResize="0"/>
          <p:nvPr/>
        </p:nvPicPr>
        <p:blipFill>
          <a:blip r:embed="rId7">
            <a:alphaModFix/>
          </a:blip>
          <a:stretch>
            <a:fillRect/>
          </a:stretch>
        </p:blipFill>
        <p:spPr>
          <a:xfrm>
            <a:off x="76200" y="4343400"/>
            <a:ext cx="472395" cy="838200"/>
          </a:xfrm>
          <a:prstGeom prst="rect">
            <a:avLst/>
          </a:prstGeom>
          <a:noFill/>
          <a:ln>
            <a:noFill/>
          </a:ln>
        </p:spPr>
      </p:pic>
    </p:spTree>
    <p:extLst>
      <p:ext uri="{BB962C8B-B14F-4D97-AF65-F5344CB8AC3E}">
        <p14:creationId xmlns:p14="http://schemas.microsoft.com/office/powerpoint/2010/main" val="2302078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4800600"/>
          </a:xfrm>
        </p:spPr>
        <p:txBody>
          <a:bodyPr>
            <a:normAutofit/>
          </a:bodyPr>
          <a:lstStyle/>
          <a:p>
            <a:r>
              <a:rPr lang="en-US" sz="4800" b="1" dirty="0" smtClean="0">
                <a:solidFill>
                  <a:srgbClr val="0000CC"/>
                </a:solidFill>
              </a:rPr>
              <a:t>THE MOST REDEMPTIVE POWER               IN THE UNIVERSE                                          IS THE POWER OF COMPASSION.                      IT IS THE GOAL OF                                                 ALL HUMAN RELATIONSHIPS. </a:t>
            </a:r>
            <a:endParaRPr lang="en-US" sz="4800" b="1" dirty="0">
              <a:solidFill>
                <a:srgbClr val="0000CC"/>
              </a:solidFill>
            </a:endParaRPr>
          </a:p>
        </p:txBody>
      </p:sp>
      <p:sp>
        <p:nvSpPr>
          <p:cNvPr id="3" name="TextBox 2"/>
          <p:cNvSpPr txBox="1"/>
          <p:nvPr/>
        </p:nvSpPr>
        <p:spPr>
          <a:xfrm>
            <a:off x="1" y="4800600"/>
            <a:ext cx="10058400" cy="1754326"/>
          </a:xfrm>
          <a:prstGeom prst="rect">
            <a:avLst/>
          </a:prstGeom>
          <a:noFill/>
        </p:spPr>
        <p:txBody>
          <a:bodyPr wrap="square" rtlCol="0">
            <a:spAutoFit/>
          </a:bodyPr>
          <a:lstStyle/>
          <a:p>
            <a:pPr algn="ctr"/>
            <a:r>
              <a:rPr lang="en-US" sz="5400" b="1" dirty="0" smtClean="0"/>
              <a:t>WHAT HAPPENS IF COMPASSION IS ELIMINATED BY INDIFFERENCE?</a:t>
            </a:r>
            <a:endParaRPr lang="en-US" sz="5400" b="1" dirty="0"/>
          </a:p>
        </p:txBody>
      </p:sp>
    </p:spTree>
    <p:extLst>
      <p:ext uri="{BB962C8B-B14F-4D97-AF65-F5344CB8AC3E}">
        <p14:creationId xmlns:p14="http://schemas.microsoft.com/office/powerpoint/2010/main" val="2895395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6858000"/>
          </a:xfrm>
        </p:spPr>
        <p:txBody>
          <a:bodyPr>
            <a:normAutofit fontScale="90000"/>
          </a:bodyPr>
          <a:lstStyle/>
          <a:p>
            <a:pPr algn="l"/>
            <a:r>
              <a:rPr lang="en-US" sz="3100" b="1" dirty="0" smtClean="0"/>
              <a:t>“Some </a:t>
            </a:r>
            <a:r>
              <a:rPr lang="en-US" sz="3100" b="1" dirty="0"/>
              <a:t>people </a:t>
            </a:r>
            <a:r>
              <a:rPr lang="en-US" sz="3100" b="1" dirty="0" smtClean="0"/>
              <a:t>assume </a:t>
            </a:r>
            <a:r>
              <a:rPr lang="en-US" sz="3100" b="1" dirty="0"/>
              <a:t>that economic growth, encouraged by a free market, will inevitably </a:t>
            </a:r>
            <a:r>
              <a:rPr lang="en-US" sz="3100" b="1" dirty="0" smtClean="0"/>
              <a:t>bring about </a:t>
            </a:r>
            <a:r>
              <a:rPr lang="en-US" sz="3100" b="1" dirty="0"/>
              <a:t>greater justice and inclusiveness in the world. This opinion, which has never been confirmed by the facts, expresses </a:t>
            </a:r>
            <a:r>
              <a:rPr lang="en-US" sz="3100" b="1" dirty="0" smtClean="0"/>
              <a:t>a naïve trust </a:t>
            </a:r>
            <a:r>
              <a:rPr lang="en-US" sz="3100" b="1" dirty="0"/>
              <a:t>in the </a:t>
            </a:r>
            <a:r>
              <a:rPr lang="en-US" sz="3100" b="1" dirty="0" smtClean="0"/>
              <a:t>goodness </a:t>
            </a:r>
            <a:r>
              <a:rPr lang="en-US" sz="3100" b="1" dirty="0"/>
              <a:t>of those wielding economic power and in the </a:t>
            </a:r>
            <a:r>
              <a:rPr lang="en-US" sz="3100" b="1" dirty="0" err="1"/>
              <a:t>sacralized</a:t>
            </a:r>
            <a:r>
              <a:rPr lang="en-US" sz="3100" b="1" dirty="0"/>
              <a:t> workings of the prevailing economic system. Meanwhile, the excluded are still waiting. </a:t>
            </a:r>
            <a:r>
              <a:rPr lang="en-US" sz="3100" b="1" dirty="0">
                <a:solidFill>
                  <a:srgbClr val="0000CC"/>
                </a:solidFill>
              </a:rPr>
              <a:t>To sustain a lifestyle which excludes </a:t>
            </a:r>
            <a:r>
              <a:rPr lang="en-US" sz="3100" b="1" dirty="0" smtClean="0">
                <a:solidFill>
                  <a:srgbClr val="0000CC"/>
                </a:solidFill>
              </a:rPr>
              <a:t>others a </a:t>
            </a:r>
            <a:r>
              <a:rPr lang="en-US" sz="3100" b="1" dirty="0">
                <a:solidFill>
                  <a:srgbClr val="0000CC"/>
                </a:solidFill>
              </a:rPr>
              <a:t>globalization of indifference has developed. Almost without being aware of it, we end up being incapable of </a:t>
            </a:r>
            <a:r>
              <a:rPr lang="en-US" sz="3100" b="1" dirty="0" smtClean="0">
                <a:solidFill>
                  <a:srgbClr val="0000CC"/>
                </a:solidFill>
              </a:rPr>
              <a:t>feeling </a:t>
            </a:r>
            <a:r>
              <a:rPr lang="en-US" sz="3100" b="1" dirty="0">
                <a:solidFill>
                  <a:srgbClr val="0000CC"/>
                </a:solidFill>
              </a:rPr>
              <a:t>compassion at the outcry of the poor, weeping for other people’s pain, and feeling a need to help them</a:t>
            </a:r>
            <a:r>
              <a:rPr lang="en-US" sz="3100" b="1" dirty="0"/>
              <a:t>, as though all this were someone else’s responsibility and not our own. The culture of prosperity deadens us; we are thrilled if the market offers us something new to purchase. In the meantime all those lives stunted for lack of opportunity seem a mere spectacle; they fail to move </a:t>
            </a:r>
            <a:r>
              <a:rPr lang="en-US" sz="3100" b="1" dirty="0" smtClean="0"/>
              <a:t>us.”  </a:t>
            </a:r>
            <a:r>
              <a:rPr lang="en-US" sz="2400" dirty="0" smtClean="0"/>
              <a:t>Pope Francis, </a:t>
            </a:r>
            <a:r>
              <a:rPr lang="en-US" sz="2400" i="1" dirty="0" err="1" smtClean="0"/>
              <a:t>Evangelii</a:t>
            </a:r>
            <a:r>
              <a:rPr lang="en-US" sz="2400" i="1" dirty="0" smtClean="0"/>
              <a:t> </a:t>
            </a:r>
            <a:r>
              <a:rPr lang="en-US" sz="2400" i="1" dirty="0" err="1" smtClean="0"/>
              <a:t>Gaudium</a:t>
            </a:r>
            <a:r>
              <a:rPr lang="en-US" sz="2400" dirty="0" smtClean="0"/>
              <a:t>, 54.</a:t>
            </a:r>
            <a:endParaRPr lang="en-US" sz="2400" dirty="0"/>
          </a:p>
        </p:txBody>
      </p:sp>
    </p:spTree>
    <p:extLst>
      <p:ext uri="{BB962C8B-B14F-4D97-AF65-F5344CB8AC3E}">
        <p14:creationId xmlns:p14="http://schemas.microsoft.com/office/powerpoint/2010/main" val="246285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10058400" cy="838200"/>
          </a:xfrm>
        </p:spPr>
        <p:txBody>
          <a:bodyPr>
            <a:normAutofit/>
          </a:bodyPr>
          <a:lstStyle/>
          <a:p>
            <a:r>
              <a:rPr lang="en-US" sz="3600" b="1" dirty="0" smtClean="0">
                <a:solidFill>
                  <a:srgbClr val="0000CC"/>
                </a:solidFill>
              </a:rPr>
              <a:t>INDIFFERENCE: COMPASSION’S GREAT OBSTACLE</a:t>
            </a:r>
          </a:p>
        </p:txBody>
      </p:sp>
      <p:sp>
        <p:nvSpPr>
          <p:cNvPr id="7171" name="Content Placeholder 2"/>
          <p:cNvSpPr>
            <a:spLocks noGrp="1"/>
          </p:cNvSpPr>
          <p:nvPr>
            <p:ph idx="1"/>
          </p:nvPr>
        </p:nvSpPr>
        <p:spPr>
          <a:xfrm>
            <a:off x="0" y="762000"/>
            <a:ext cx="10058400" cy="6096000"/>
          </a:xfrm>
        </p:spPr>
        <p:txBody>
          <a:bodyPr>
            <a:normAutofit/>
          </a:bodyPr>
          <a:lstStyle/>
          <a:p>
            <a:pPr marL="0" indent="0">
              <a:buNone/>
            </a:pPr>
            <a:r>
              <a:rPr lang="en-US" dirty="0" smtClean="0"/>
              <a:t>“To the indifferent eye, nothing calls or awakens. </a:t>
            </a:r>
            <a:r>
              <a:rPr lang="en-US" dirty="0" err="1" smtClean="0"/>
              <a:t>Indiffer-ence</a:t>
            </a:r>
            <a:r>
              <a:rPr lang="en-US" dirty="0" smtClean="0"/>
              <a:t> is one of the hallmarks of our times. It is said that </a:t>
            </a:r>
            <a:r>
              <a:rPr lang="en-US" b="1" dirty="0" smtClean="0">
                <a:solidFill>
                  <a:srgbClr val="0000CC"/>
                </a:solidFill>
              </a:rPr>
              <a:t>indifference is necessary for power</a:t>
            </a:r>
            <a:r>
              <a:rPr lang="en-US" dirty="0" smtClean="0"/>
              <a:t>; to hold control one has to be successfully indifferent to the needs and </a:t>
            </a:r>
            <a:r>
              <a:rPr lang="en-US" dirty="0" err="1" smtClean="0"/>
              <a:t>vulner</a:t>
            </a:r>
            <a:r>
              <a:rPr lang="en-US" dirty="0" smtClean="0"/>
              <a:t>-abilities of those under control. Thus indifference calls for a great commitment to </a:t>
            </a:r>
            <a:r>
              <a:rPr lang="en-US" dirty="0" err="1" smtClean="0"/>
              <a:t>nonvision</a:t>
            </a:r>
            <a:r>
              <a:rPr lang="en-US" dirty="0" smtClean="0"/>
              <a:t>. To ignore things demands incredible mental energy. Without even knowing it, indifference can place you beyond the frontiers of com-passion, healing, and love. </a:t>
            </a:r>
            <a:r>
              <a:rPr lang="en-US" b="1" dirty="0" smtClean="0">
                <a:solidFill>
                  <a:srgbClr val="0000CC"/>
                </a:solidFill>
              </a:rPr>
              <a:t>When you become indifferent, you give all your power away</a:t>
            </a:r>
            <a:r>
              <a:rPr lang="en-US" dirty="0" smtClean="0"/>
              <a:t>. Your imagination becomes fixated in the limbo of cynicism and despair.”     </a:t>
            </a:r>
            <a:r>
              <a:rPr lang="en-US" sz="2800" dirty="0" smtClean="0"/>
              <a:t>                  		      				          </a:t>
            </a:r>
            <a:r>
              <a:rPr lang="en-US" sz="2000" dirty="0" smtClean="0"/>
              <a:t>John </a:t>
            </a:r>
            <a:r>
              <a:rPr lang="en-US" sz="2000" dirty="0" err="1" smtClean="0"/>
              <a:t>O’Donohue</a:t>
            </a:r>
            <a:r>
              <a:rPr lang="en-US" sz="2000" dirty="0" smtClean="0"/>
              <a:t>, </a:t>
            </a:r>
            <a:r>
              <a:rPr lang="en-US" sz="2000" i="1" dirty="0" err="1" smtClean="0"/>
              <a:t>Anam</a:t>
            </a:r>
            <a:r>
              <a:rPr lang="en-US" sz="2000" i="1" dirty="0" smtClean="0"/>
              <a:t> Cara, </a:t>
            </a:r>
            <a:r>
              <a:rPr lang="en-US" sz="2000" dirty="0" smtClean="0"/>
              <a:t>64.</a:t>
            </a:r>
          </a:p>
        </p:txBody>
      </p:sp>
    </p:spTree>
    <p:extLst>
      <p:ext uri="{BB962C8B-B14F-4D97-AF65-F5344CB8AC3E}">
        <p14:creationId xmlns:p14="http://schemas.microsoft.com/office/powerpoint/2010/main" val="2139144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US" sz="2400">
              <a:latin typeface="Times New Roman" pitchFamily="18" charset="0"/>
              <a:ea typeface="ＭＳ Ｐゴシック" pitchFamily="-106" charset="-128"/>
            </a:endParaRPr>
          </a:p>
        </p:txBody>
      </p:sp>
      <p:grpSp>
        <p:nvGrpSpPr>
          <p:cNvPr id="2" name="Group 5"/>
          <p:cNvGrpSpPr>
            <a:grpSpLocks/>
          </p:cNvGrpSpPr>
          <p:nvPr/>
        </p:nvGrpSpPr>
        <p:grpSpPr bwMode="auto">
          <a:xfrm>
            <a:off x="2179320" y="3124202"/>
            <a:ext cx="1100138" cy="652463"/>
            <a:chOff x="1135" y="1954"/>
            <a:chExt cx="630" cy="411"/>
          </a:xfrm>
        </p:grpSpPr>
        <p:sp>
          <p:nvSpPr>
            <p:cNvPr id="2054" name="AutoShape 6"/>
            <p:cNvSpPr>
              <a:spLocks noChangeArrowheads="1"/>
            </p:cNvSpPr>
            <p:nvPr/>
          </p:nvSpPr>
          <p:spPr bwMode="auto">
            <a:xfrm>
              <a:off x="1135" y="1954"/>
              <a:ext cx="503" cy="411"/>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a:effectLst/>
          </p:spPr>
          <p:txBody>
            <a:bodyPr wrap="none" anchor="ctr"/>
            <a:lstStyle/>
            <a:p>
              <a:endParaRPr lang="en-US" sz="1200" b="1">
                <a:ea typeface="ＭＳ Ｐゴシック" pitchFamily="-106" charset="-128"/>
              </a:endParaRPr>
            </a:p>
          </p:txBody>
        </p:sp>
        <p:sp>
          <p:nvSpPr>
            <p:cNvPr id="14341"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600" b="1" dirty="0">
                  <a:solidFill>
                    <a:schemeClr val="bg1"/>
                  </a:solidFill>
                  <a:ea typeface="ＭＳ Ｐゴシック" pitchFamily="-106" charset="-128"/>
                  <a:cs typeface="Arial" charset="0"/>
                </a:rPr>
                <a:t>“I AM”</a:t>
              </a:r>
            </a:p>
          </p:txBody>
        </p:sp>
      </p:grpSp>
      <p:sp>
        <p:nvSpPr>
          <p:cNvPr id="2077" name="Text Box 29"/>
          <p:cNvSpPr txBox="1">
            <a:spLocks noChangeArrowheads="1"/>
          </p:cNvSpPr>
          <p:nvPr/>
        </p:nvSpPr>
        <p:spPr bwMode="auto">
          <a:xfrm>
            <a:off x="3185160" y="3048000"/>
            <a:ext cx="9220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Thinking</a:t>
            </a:r>
          </a:p>
        </p:txBody>
      </p:sp>
      <p:sp>
        <p:nvSpPr>
          <p:cNvPr id="207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1"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Text Box 35"/>
          <p:cNvSpPr txBox="1">
            <a:spLocks noChangeArrowheads="1"/>
          </p:cNvSpPr>
          <p:nvPr/>
        </p:nvSpPr>
        <p:spPr bwMode="auto">
          <a:xfrm>
            <a:off x="3213100" y="3290891"/>
            <a:ext cx="88011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Feeling</a:t>
            </a:r>
          </a:p>
        </p:txBody>
      </p:sp>
      <p:sp>
        <p:nvSpPr>
          <p:cNvPr id="2084" name="Text Box 36"/>
          <p:cNvSpPr txBox="1">
            <a:spLocks noChangeArrowheads="1"/>
          </p:cNvSpPr>
          <p:nvPr/>
        </p:nvSpPr>
        <p:spPr bwMode="auto">
          <a:xfrm>
            <a:off x="3192145" y="3549650"/>
            <a:ext cx="91503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Acting</a:t>
            </a:r>
          </a:p>
        </p:txBody>
      </p:sp>
      <p:sp>
        <p:nvSpPr>
          <p:cNvPr id="2101"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2400" b="1">
                <a:ea typeface="ＭＳ Ｐゴシック" pitchFamily="-106" charset="-128"/>
              </a:rPr>
              <a:t>POWER </a:t>
            </a:r>
            <a:r>
              <a:rPr lang="en-US" sz="2000">
                <a:ea typeface="ＭＳ Ｐゴシック" pitchFamily="-106" charset="-128"/>
              </a:rPr>
              <a:t> =</a:t>
            </a:r>
          </a:p>
        </p:txBody>
      </p:sp>
    </p:spTree>
    <p:extLst>
      <p:ext uri="{BB962C8B-B14F-4D97-AF65-F5344CB8AC3E}">
        <p14:creationId xmlns:p14="http://schemas.microsoft.com/office/powerpoint/2010/main" val="2703572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 grpId="0" autoUpdateAnimBg="0"/>
      <p:bldP spid="2078" grpId="0" animBg="1"/>
      <p:bldP spid="2081" grpId="0" animBg="1"/>
      <p:bldP spid="2082" grpId="0" animBg="1"/>
      <p:bldP spid="2083" grpId="0" autoUpdateAnimBg="0"/>
      <p:bldP spid="2084" grpId="0" autoUpdateAnimBg="0"/>
      <p:bldP spid="210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927919" y="308927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US" sz="2400">
              <a:latin typeface="Times New Roman" pitchFamily="18" charset="0"/>
              <a:ea typeface="ＭＳ Ｐゴシック" pitchFamily="-106" charset="-128"/>
            </a:endParaRPr>
          </a:p>
        </p:txBody>
      </p:sp>
      <p:grpSp>
        <p:nvGrpSpPr>
          <p:cNvPr id="2" name="Group 5"/>
          <p:cNvGrpSpPr>
            <a:grpSpLocks/>
          </p:cNvGrpSpPr>
          <p:nvPr/>
        </p:nvGrpSpPr>
        <p:grpSpPr bwMode="auto">
          <a:xfrm>
            <a:off x="2179320" y="3124202"/>
            <a:ext cx="1100138" cy="652463"/>
            <a:chOff x="1135" y="1954"/>
            <a:chExt cx="630" cy="411"/>
          </a:xfrm>
        </p:grpSpPr>
        <p:sp>
          <p:nvSpPr>
            <p:cNvPr id="2054" name="AutoShape 6"/>
            <p:cNvSpPr>
              <a:spLocks noChangeArrowheads="1"/>
            </p:cNvSpPr>
            <p:nvPr/>
          </p:nvSpPr>
          <p:spPr bwMode="auto">
            <a:xfrm>
              <a:off x="1135" y="1954"/>
              <a:ext cx="503" cy="411"/>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chemeClr val="bg1"/>
              </a:solidFill>
              <a:miter lim="800000"/>
              <a:headEnd/>
              <a:tailEnd/>
            </a:ln>
            <a:effectLst/>
          </p:spPr>
          <p:txBody>
            <a:bodyPr wrap="none" anchor="ctr"/>
            <a:lstStyle/>
            <a:p>
              <a:endParaRPr lang="en-US" sz="1200" b="1">
                <a:ea typeface="ＭＳ Ｐゴシック" pitchFamily="-106" charset="-128"/>
              </a:endParaRPr>
            </a:p>
          </p:txBody>
        </p:sp>
        <p:sp>
          <p:nvSpPr>
            <p:cNvPr id="14341" name="TextBox 4"/>
            <p:cNvSpPr txBox="1">
              <a:spLocks noChangeArrowheads="1"/>
            </p:cNvSpPr>
            <p:nvPr/>
          </p:nvSpPr>
          <p:spPr bwMode="auto">
            <a:xfrm>
              <a:off x="1141" y="198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600" b="1" dirty="0">
                  <a:solidFill>
                    <a:schemeClr val="bg1"/>
                  </a:solidFill>
                  <a:ea typeface="ＭＳ Ｐゴシック" pitchFamily="-106" charset="-128"/>
                  <a:cs typeface="Arial" charset="0"/>
                </a:rPr>
                <a:t>“I AM”</a:t>
              </a:r>
            </a:p>
          </p:txBody>
        </p:sp>
      </p:grpSp>
      <p:sp>
        <p:nvSpPr>
          <p:cNvPr id="2077" name="Text Box 29"/>
          <p:cNvSpPr txBox="1">
            <a:spLocks noChangeArrowheads="1"/>
          </p:cNvSpPr>
          <p:nvPr/>
        </p:nvSpPr>
        <p:spPr bwMode="auto">
          <a:xfrm>
            <a:off x="3185160" y="3048000"/>
            <a:ext cx="92202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Thinking</a:t>
            </a:r>
          </a:p>
        </p:txBody>
      </p:sp>
      <p:sp>
        <p:nvSpPr>
          <p:cNvPr id="2078" name="Line 30"/>
          <p:cNvSpPr>
            <a:spLocks noChangeShapeType="1"/>
          </p:cNvSpPr>
          <p:nvPr/>
        </p:nvSpPr>
        <p:spPr bwMode="auto">
          <a:xfrm flipV="1">
            <a:off x="2849880" y="3200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1" name="Line 33"/>
          <p:cNvSpPr>
            <a:spLocks noChangeShapeType="1"/>
          </p:cNvSpPr>
          <p:nvPr/>
        </p:nvSpPr>
        <p:spPr bwMode="auto">
          <a:xfrm flipV="1">
            <a:off x="2849880" y="3429000"/>
            <a:ext cx="3352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Line 34"/>
          <p:cNvSpPr>
            <a:spLocks noChangeShapeType="1"/>
          </p:cNvSpPr>
          <p:nvPr/>
        </p:nvSpPr>
        <p:spPr bwMode="auto">
          <a:xfrm>
            <a:off x="2849880" y="3581400"/>
            <a:ext cx="33528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Text Box 35"/>
          <p:cNvSpPr txBox="1">
            <a:spLocks noChangeArrowheads="1"/>
          </p:cNvSpPr>
          <p:nvPr/>
        </p:nvSpPr>
        <p:spPr bwMode="auto">
          <a:xfrm>
            <a:off x="3213100" y="3290891"/>
            <a:ext cx="88011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Feeling</a:t>
            </a:r>
          </a:p>
        </p:txBody>
      </p:sp>
      <p:sp>
        <p:nvSpPr>
          <p:cNvPr id="2084" name="Text Box 36"/>
          <p:cNvSpPr txBox="1">
            <a:spLocks noChangeArrowheads="1"/>
          </p:cNvSpPr>
          <p:nvPr/>
        </p:nvSpPr>
        <p:spPr bwMode="auto">
          <a:xfrm>
            <a:off x="3192145" y="3549650"/>
            <a:ext cx="91503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200" b="1">
                <a:ea typeface="ＭＳ Ｐゴシック" pitchFamily="-106" charset="-128"/>
              </a:rPr>
              <a:t>Acting</a:t>
            </a:r>
          </a:p>
        </p:txBody>
      </p:sp>
      <p:sp>
        <p:nvSpPr>
          <p:cNvPr id="2101" name="Text Box 53"/>
          <p:cNvSpPr txBox="1">
            <a:spLocks noChangeArrowheads="1"/>
          </p:cNvSpPr>
          <p:nvPr/>
        </p:nvSpPr>
        <p:spPr bwMode="auto">
          <a:xfrm>
            <a:off x="251461" y="3182940"/>
            <a:ext cx="165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2400" b="1" dirty="0">
                <a:ea typeface="ＭＳ Ｐゴシック" pitchFamily="-106" charset="-128"/>
              </a:rPr>
              <a:t>POWER </a:t>
            </a:r>
            <a:r>
              <a:rPr lang="en-US" sz="2000" dirty="0">
                <a:ea typeface="ＭＳ Ｐゴシック" pitchFamily="-106" charset="-128"/>
              </a:rPr>
              <a:t> =</a:t>
            </a:r>
          </a:p>
        </p:txBody>
      </p:sp>
      <p:sp>
        <p:nvSpPr>
          <p:cNvPr id="2102" name="Text Box 54"/>
          <p:cNvSpPr txBox="1">
            <a:spLocks noChangeArrowheads="1"/>
          </p:cNvSpPr>
          <p:nvPr/>
        </p:nvSpPr>
        <p:spPr bwMode="auto">
          <a:xfrm>
            <a:off x="586741" y="3990978"/>
            <a:ext cx="5280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i="1" dirty="0">
                <a:ea typeface="ＭＳ Ｐゴシック" pitchFamily="-106" charset="-128"/>
              </a:rPr>
              <a:t>Power is </a:t>
            </a:r>
            <a:r>
              <a:rPr lang="en-US" sz="2400" b="1" i="1" dirty="0" smtClean="0">
                <a:ea typeface="ＭＳ Ｐゴシック" pitchFamily="-106" charset="-128"/>
              </a:rPr>
              <a:t>about Relationships</a:t>
            </a:r>
            <a:endParaRPr lang="en-US" sz="2400" b="1" i="1" dirty="0">
              <a:ea typeface="ＭＳ Ｐゴシック" pitchFamily="-106" charset="-128"/>
            </a:endParaRPr>
          </a:p>
        </p:txBody>
      </p:sp>
      <p:sp>
        <p:nvSpPr>
          <p:cNvPr id="2103" name="Text Box 55"/>
          <p:cNvSpPr txBox="1">
            <a:spLocks noChangeArrowheads="1"/>
          </p:cNvSpPr>
          <p:nvPr/>
        </p:nvSpPr>
        <p:spPr bwMode="auto">
          <a:xfrm>
            <a:off x="586740" y="2362203"/>
            <a:ext cx="5951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i="1" dirty="0">
                <a:ea typeface="ＭＳ Ｐゴシック" pitchFamily="-106" charset="-128"/>
              </a:rPr>
              <a:t>Power is “the ability to influence”</a:t>
            </a:r>
          </a:p>
        </p:txBody>
      </p:sp>
    </p:spTree>
    <p:extLst>
      <p:ext uri="{BB962C8B-B14F-4D97-AF65-F5344CB8AC3E}">
        <p14:creationId xmlns:p14="http://schemas.microsoft.com/office/powerpoint/2010/main" val="381759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 grpId="0" autoUpdateAnimBg="0"/>
      <p:bldP spid="2103"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3817</Words>
  <Application>Microsoft Office PowerPoint</Application>
  <PresentationFormat>Custom</PresentationFormat>
  <Paragraphs>556</Paragraphs>
  <Slides>47</Slides>
  <Notes>13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CONSUMERISM vs. COMPASSION: Challenging the Globalization of Indifference</vt:lpstr>
      <vt:lpstr>THE NEED FOR A NEW CONSCIOUSNESS</vt:lpstr>
      <vt:lpstr>MOVING FROM NEWTON TO QUANTUM</vt:lpstr>
      <vt:lpstr>PowerPoint Presentation</vt:lpstr>
      <vt:lpstr>THE MOST REDEMPTIVE POWER               IN THE UNIVERSE                                          IS THE POWER OF COMPASSION.                      IT IS THE GOAL OF                                                 ALL HUMAN RELATIONSHIPS. </vt:lpstr>
      <vt:lpstr>“Some people assume that economic growth, encouraged by a free market, will inevitably bring about greater justice and inclusiveness in the world. This opinion, which has never been confirmed by the facts, expresses a naïve trust in the goodness of those wielding economic power and in the sacralized workings of the prevailing economic system. Meanwhile, the excluded are still waiting. To sustain a lifestyle which excludes others a globalization of indifference has developed. Almost without being aware of it, we end up being incapable of feeling compassion at the outcry of the poor, weeping for other people’s pain, and feeling a need to help them, as though all this were someone else’s responsibility and not our own. The culture of prosperity deadens us; we are thrilled if the market offers us something new to purchase. In the meantime all those lives stunted for lack of opportunity seem a mere spectacle; they fail to move us.”  Pope Francis, Evangelii Gaudium, 54.</vt:lpstr>
      <vt:lpstr>INDIFFERENCE: COMPASSION’S GREAT OBSTACLE</vt:lpstr>
      <vt:lpstr>PowerPoint Presentation</vt:lpstr>
      <vt:lpstr>PowerPoint Presentation</vt:lpstr>
      <vt:lpstr>PowerPoint Presentation</vt:lpstr>
      <vt:lpstr>POWER AS COERCION</vt:lpstr>
      <vt:lpstr>POWER AS EXPLOITATION</vt:lpstr>
      <vt:lpstr>POWER AS MANIPULATION Ways We Try to Get Our Needs/Wants Met</vt:lpstr>
      <vt:lpstr>POWER AS DOMINATION: (Dominus)</vt:lpstr>
      <vt:lpstr>PowerPoint Presentation</vt:lpstr>
      <vt:lpstr>PowerPoint Presentation</vt:lpstr>
      <vt:lpstr>PowerPoint Presentation</vt:lpstr>
      <vt:lpstr>“Some people assume that economic growth, encouraged by a free market, will inevitably bring about greater justice and inclusiveness in the world. This opinion, which has never been confirmed by the facts, expresses a naïve trust in the goodness of those wielding economic power and in the sacralized workings of the prevailing economic system. Meanwhile, the excluded are still waiting. To sustain a lifestyle which excludes others a globalization of indifference has developed. Almost without being aware of it, we end up being incapable of feeling compassion at the outcry of the poor, weeping for other people’s pain, and feeling a need to help them, as though all this were someone else’s responsibility and not our own. The culture of prosperity deadens us; we are thrilled if the market offers us something new to purchase. In the meantime all those lives stunted for lack of opportunity seem a mere spectacle; they fail to move us.”  Pope Francis, Evangelii Gaudium, 54.</vt:lpstr>
      <vt:lpstr>PowerPoint Presentation</vt:lpstr>
      <vt:lpstr>INDIFFERENCE: “I DON’T CARE” MAIN OBSTACLE TO COMPASSION</vt:lpstr>
      <vt:lpstr>PowerPoint Presentation</vt:lpstr>
      <vt:lpstr>ELI WEISEL ON “INDIFFERENCE”</vt:lpstr>
      <vt:lpstr>INDIFFERENCE:                                               MAIN OBSTACLE TO COMPASSION</vt:lpstr>
      <vt:lpstr>PowerPoint Presentation</vt:lpstr>
      <vt:lpstr>CARE: FOUNDATION OF HUMANKIND</vt:lpstr>
      <vt:lpstr>PowerPoint Presentation</vt:lpstr>
      <vt:lpstr>PowerPoint Presentation</vt:lpstr>
      <vt:lpstr>PowerPoint Presentation</vt:lpstr>
      <vt:lpstr>PowerPoint Presentation</vt:lpstr>
      <vt:lpstr>“Some people assume that economic growth, encouraged by a free market, will inevitably bring about greater justice and inclusiveness in the world. This opinion, which has never been confirmed by the facts, expresses a naïve trust in the goodness of those wielding economic power and in the sacralized workings of the prevailing economic system. Meanwhile, the excluded are still waiting. To sustain a lifestyle which excludes others a globalization of indifference has developed. Almost without being aware of it, we end up being incapable of feeling compassion at the outcry of the poor, weeping for other people’s pain, and feeling a need to help them, as though all this were someone else’s responsibility and not our own. The culture of prosperity deadens us; we are thrilled if the market offers us something new to purchase. In the meantime all those lives stunted for lack of opportunity seem a mere spectacle; they fail to move us.”  Pope Francis, Evangelii Gaudium, 54.</vt:lpstr>
      <vt:lpstr>PowerPoint Presentation</vt:lpstr>
      <vt:lpstr>PowerPoint Presentation</vt:lpstr>
      <vt:lpstr>HUMAN TRAFFICKING </vt:lpstr>
      <vt:lpstr>PowerPoint Presentation</vt:lpstr>
      <vt:lpstr>POVERTY/ LIVING WAGE</vt:lpstr>
      <vt:lpstr>PowerPoint Presentation</vt:lpstr>
      <vt:lpstr>PowerPoint Presentation</vt:lpstr>
      <vt:lpstr>PowerPoint Presentation</vt:lpstr>
      <vt:lpstr>INDIFFERENCE: RESULT OF PRIVILEGE</vt:lpstr>
      <vt:lpstr>WHAT CAN I/WE DO? </vt:lpstr>
      <vt:lpstr>WHAT CAN I/WE DO? </vt:lpstr>
      <vt:lpstr>WHAT CAN I/WE DO? </vt:lpstr>
      <vt:lpstr>JESUS’ TEACHING IN LUKE’S GOSPEL RE:  COMPASSION TOWARD THE ESTRANGED</vt:lpstr>
      <vt:lpstr>PowerPoint Presentation</vt:lpstr>
      <vt:lpstr>MOVING TO COMPASSION</vt:lpstr>
      <vt:lpstr>THE CALL IS CLEAR AND SIMPLE The Church’s One Foundation</vt:lpstr>
      <vt:lpstr>HOW TO CONTACT 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CONSUMERISM vs. COMPASSION: Challenging the Globalization of Indifference</dc:title>
  <dc:creator>FrMike</dc:creator>
  <cp:lastModifiedBy>FrMike</cp:lastModifiedBy>
  <cp:revision>19</cp:revision>
  <dcterms:created xsi:type="dcterms:W3CDTF">2017-03-21T12:58:04Z</dcterms:created>
  <dcterms:modified xsi:type="dcterms:W3CDTF">2017-03-21T15:30:03Z</dcterms:modified>
</cp:coreProperties>
</file>